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415" r:id="rId3"/>
    <p:sldId id="394" r:id="rId4"/>
    <p:sldId id="441" r:id="rId5"/>
    <p:sldId id="427" r:id="rId6"/>
    <p:sldId id="316" r:id="rId7"/>
    <p:sldId id="679" r:id="rId8"/>
    <p:sldId id="321" r:id="rId9"/>
    <p:sldId id="322" r:id="rId10"/>
    <p:sldId id="429" r:id="rId11"/>
    <p:sldId id="430" r:id="rId12"/>
    <p:sldId id="323" r:id="rId13"/>
    <p:sldId id="428" r:id="rId14"/>
    <p:sldId id="342" r:id="rId15"/>
    <p:sldId id="336" r:id="rId16"/>
    <p:sldId id="431" r:id="rId17"/>
    <p:sldId id="478" r:id="rId18"/>
    <p:sldId id="581" r:id="rId19"/>
    <p:sldId id="343" r:id="rId20"/>
    <p:sldId id="432" r:id="rId21"/>
    <p:sldId id="258" r:id="rId22"/>
    <p:sldId id="433" r:id="rId23"/>
    <p:sldId id="356" r:id="rId24"/>
    <p:sldId id="357" r:id="rId25"/>
    <p:sldId id="358" r:id="rId26"/>
    <p:sldId id="359" r:id="rId27"/>
    <p:sldId id="360" r:id="rId28"/>
    <p:sldId id="681" r:id="rId29"/>
    <p:sldId id="364" r:id="rId30"/>
    <p:sldId id="365" r:id="rId31"/>
    <p:sldId id="366" r:id="rId32"/>
    <p:sldId id="367" r:id="rId33"/>
    <p:sldId id="368" r:id="rId34"/>
    <p:sldId id="369" r:id="rId35"/>
    <p:sldId id="422" r:id="rId36"/>
    <p:sldId id="425" r:id="rId37"/>
    <p:sldId id="439" r:id="rId38"/>
    <p:sldId id="438" r:id="rId39"/>
    <p:sldId id="437" r:id="rId40"/>
    <p:sldId id="426" r:id="rId41"/>
    <p:sldId id="423" r:id="rId42"/>
    <p:sldId id="370" r:id="rId43"/>
    <p:sldId id="408" r:id="rId44"/>
    <p:sldId id="440" r:id="rId45"/>
    <p:sldId id="409" r:id="rId46"/>
    <p:sldId id="411" r:id="rId47"/>
    <p:sldId id="412" r:id="rId48"/>
    <p:sldId id="413" r:id="rId49"/>
    <p:sldId id="414" r:id="rId50"/>
    <p:sldId id="404" r:id="rId51"/>
    <p:sldId id="386" r:id="rId52"/>
    <p:sldId id="387" r:id="rId53"/>
    <p:sldId id="405" r:id="rId54"/>
    <p:sldId id="407"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4" d="100"/>
          <a:sy n="94" d="100"/>
        </p:scale>
        <p:origin x="884" y="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01FC63-ABBC-4143-91B1-D27A839BAB23}" type="datetimeFigureOut">
              <a:rPr lang="zh-CN" altLang="en-US" smtClean="0"/>
              <a:pPr/>
              <a:t>2023/6/5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8FCD65-45BD-44C6-ABB7-6EF40F42D15A}" type="slidenum">
              <a:rPr lang="zh-CN" altLang="en-US" smtClean="0"/>
              <a:pPr/>
              <a:t>‹#›</a:t>
            </a:fld>
            <a:endParaRPr lang="zh-CN" altLang="en-US"/>
          </a:p>
        </p:txBody>
      </p:sp>
    </p:spTree>
    <p:extLst>
      <p:ext uri="{BB962C8B-B14F-4D97-AF65-F5344CB8AC3E}">
        <p14:creationId xmlns:p14="http://schemas.microsoft.com/office/powerpoint/2010/main" val="3782862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6861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68EF387A-3E9B-974F-BE09-FF3123AB2DEB}" type="slidenum">
              <a:rPr lang="en-US" sz="1200">
                <a:solidFill>
                  <a:srgbClr val="000000"/>
                </a:solidFill>
              </a:rPr>
              <a:pPr eaLnBrk="1" hangingPunct="1"/>
              <a:t>3</a:t>
            </a:fld>
            <a:endParaRPr lang="en-US"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D7D3E963-B67D-4C64-9956-D0464FC96F7E}" type="slidenum">
              <a:rPr lang="en-US" altLang="zh-CN" smtClean="0"/>
              <a:pPr eaLnBrk="1" hangingPunct="1">
                <a:spcBef>
                  <a:spcPct val="0"/>
                </a:spcBef>
              </a:pPr>
              <a:t>27</a:t>
            </a:fld>
            <a:endParaRPr lang="en-US" altLang="zh-CN"/>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https://blog.csdn.net/weixin_44602176/article/details/100839487</a:t>
            </a:r>
          </a:p>
          <a:p>
            <a:endParaRPr lang="zh-CN" altLang="en-US" dirty="0"/>
          </a:p>
        </p:txBody>
      </p:sp>
      <p:sp>
        <p:nvSpPr>
          <p:cNvPr id="4" name="灯片编号占位符 3"/>
          <p:cNvSpPr>
            <a:spLocks noGrp="1"/>
          </p:cNvSpPr>
          <p:nvPr>
            <p:ph type="sldNum" sz="quarter" idx="5"/>
          </p:nvPr>
        </p:nvSpPr>
        <p:spPr/>
        <p:txBody>
          <a:bodyPr/>
          <a:lstStyle/>
          <a:p>
            <a:fld id="{958FCD65-45BD-44C6-ABB7-6EF40F42D15A}" type="slidenum">
              <a:rPr lang="zh-CN" altLang="en-US" smtClean="0"/>
              <a:pPr/>
              <a:t>34</a:t>
            </a:fld>
            <a:endParaRPr lang="zh-CN" altLang="en-US"/>
          </a:p>
        </p:txBody>
      </p:sp>
    </p:spTree>
    <p:extLst>
      <p:ext uri="{BB962C8B-B14F-4D97-AF65-F5344CB8AC3E}">
        <p14:creationId xmlns:p14="http://schemas.microsoft.com/office/powerpoint/2010/main" val="10511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iki.mbalib.com/wiki/%E4%BF%A1%E6%81%AF%E6%8A%BD%E5%8F%96" TargetMode="External"/><Relationship Id="rId2" Type="http://schemas.openxmlformats.org/officeDocument/2006/relationships/hyperlink" Target="http://wiki.mbalib.com/wiki/%E4%BF%A1%E6%81%AF%E6%BA%90" TargetMode="External"/><Relationship Id="rId1" Type="http://schemas.openxmlformats.org/officeDocument/2006/relationships/slideLayout" Target="../slideLayouts/slideLayout2.xml"/><Relationship Id="rId4" Type="http://schemas.openxmlformats.org/officeDocument/2006/relationships/hyperlink" Target="http://wiki.mbalib.com/wiki/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iki.mbalib.com/wiki/%E8%BD%AF%E4%BB%B6%E8%BF%87%E7%A8%8B"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infohound.net/tidy/"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aike.baidu.com/item/%E8%A1%A8%E6%A0%BC" TargetMode="External"/><Relationship Id="rId2" Type="http://schemas.openxmlformats.org/officeDocument/2006/relationships/hyperlink" Target="https://baike.baidu.com/item/%E6%96%87%E6%9C%AC"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baike.baidu.com/item/%E8%87%AA%E7%84%B6%E8%AF%AD%E8%A8%80%E5%A4%84%E7%90%86"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dirty="0"/>
              <a:t>第</a:t>
            </a:r>
            <a:r>
              <a:rPr lang="en-US" altLang="zh-CN" b="1" dirty="0"/>
              <a:t>5</a:t>
            </a:r>
            <a:r>
              <a:rPr lang="zh-CN" altLang="en-US" b="1" dirty="0"/>
              <a:t>讲  </a:t>
            </a:r>
            <a:r>
              <a:rPr lang="zh-CN" altLang="zh-CN" b="1" dirty="0"/>
              <a:t>数据抽取与包装器</a:t>
            </a:r>
            <a:br>
              <a:rPr lang="zh-CN" altLang="zh-CN" b="1" dirty="0"/>
            </a:b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787144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3616AF-3833-4BC6-937B-598D10BDAC4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F47ACDA-F6DC-4BE5-BD06-53FB633314F6}"/>
              </a:ext>
            </a:extLst>
          </p:cNvPr>
          <p:cNvSpPr>
            <a:spLocks noGrp="1"/>
          </p:cNvSpPr>
          <p:nvPr>
            <p:ph idx="1"/>
          </p:nvPr>
        </p:nvSpPr>
        <p:spPr/>
        <p:txBody>
          <a:bodyPr>
            <a:noAutofit/>
          </a:bodyPr>
          <a:lstStyle/>
          <a:p>
            <a:pPr>
              <a:buClr>
                <a:schemeClr val="tx1"/>
              </a:buClr>
            </a:pPr>
            <a:r>
              <a:rPr lang="zh-CN" altLang="en-US" sz="2000" dirty="0"/>
              <a:t>命名实体识别</a:t>
            </a:r>
            <a:endParaRPr lang="en-US" altLang="zh-CN" sz="2000" dirty="0"/>
          </a:p>
          <a:p>
            <a:pPr lvl="1">
              <a:buClr>
                <a:schemeClr val="tx1"/>
              </a:buClr>
            </a:pPr>
            <a:r>
              <a:rPr lang="en-US" altLang="zh-CN" sz="2000" dirty="0"/>
              <a:t>NER</a:t>
            </a:r>
            <a:r>
              <a:rPr lang="zh-CN" altLang="en-US" sz="2000" dirty="0"/>
              <a:t>是</a:t>
            </a:r>
            <a:r>
              <a:rPr lang="en-US" altLang="zh-CN" sz="2000" dirty="0"/>
              <a:t>NLP</a:t>
            </a:r>
            <a:r>
              <a:rPr lang="zh-CN" altLang="en-US" sz="2000" dirty="0"/>
              <a:t>中一项非常基础的任务。</a:t>
            </a:r>
            <a:endParaRPr lang="en-US" altLang="zh-CN" sz="2000" dirty="0"/>
          </a:p>
          <a:p>
            <a:pPr lvl="1">
              <a:buClr>
                <a:schemeClr val="tx1"/>
              </a:buClr>
            </a:pPr>
            <a:r>
              <a:rPr lang="en-US" altLang="zh-CN" sz="2000" dirty="0"/>
              <a:t>NER</a:t>
            </a:r>
            <a:r>
              <a:rPr lang="zh-CN" altLang="en-US" sz="2000" dirty="0"/>
              <a:t>是信息提取、问答系统、句法分析、机器翻译等众多</a:t>
            </a:r>
            <a:r>
              <a:rPr lang="en-US" altLang="zh-CN" sz="2000" dirty="0"/>
              <a:t>NLP</a:t>
            </a:r>
            <a:r>
              <a:rPr lang="zh-CN" altLang="en-US" sz="2000" dirty="0"/>
              <a:t>任务的重要基础工具</a:t>
            </a:r>
            <a:endParaRPr lang="en-US" altLang="zh-CN" sz="2000" dirty="0"/>
          </a:p>
          <a:p>
            <a:pPr lvl="1">
              <a:buClr>
                <a:schemeClr val="tx1"/>
              </a:buClr>
            </a:pPr>
            <a:r>
              <a:rPr lang="zh-CN" altLang="en-US" sz="2000" dirty="0"/>
              <a:t>命名实体识别的方法主要分为：</a:t>
            </a:r>
            <a:endParaRPr lang="en-US" altLang="zh-CN" sz="2000" dirty="0"/>
          </a:p>
          <a:p>
            <a:pPr lvl="2">
              <a:buClr>
                <a:schemeClr val="tx1"/>
              </a:buClr>
            </a:pPr>
            <a:r>
              <a:rPr lang="zh-CN" altLang="en-US" sz="1800" dirty="0"/>
              <a:t>基于规则的方法</a:t>
            </a:r>
            <a:endParaRPr lang="en-US" altLang="zh-CN" sz="1800" dirty="0"/>
          </a:p>
          <a:p>
            <a:pPr lvl="2">
              <a:buClr>
                <a:schemeClr val="tx1"/>
              </a:buClr>
            </a:pPr>
            <a:r>
              <a:rPr lang="zh-CN" altLang="en-US" sz="1800" dirty="0"/>
              <a:t>基于统计的方法</a:t>
            </a:r>
            <a:endParaRPr lang="en-US" altLang="zh-CN" sz="1800" dirty="0"/>
          </a:p>
          <a:p>
            <a:pPr lvl="1">
              <a:buClr>
                <a:schemeClr val="tx1"/>
              </a:buClr>
            </a:pPr>
            <a:r>
              <a:rPr lang="zh-CN" altLang="en-US" sz="2000" dirty="0"/>
              <a:t>命名实体识别的难点在于： </a:t>
            </a:r>
          </a:p>
          <a:p>
            <a:pPr lvl="2"/>
            <a:r>
              <a:rPr lang="en-US" altLang="zh-CN" sz="1800" dirty="0"/>
              <a:t>1</a:t>
            </a:r>
            <a:r>
              <a:rPr lang="zh-CN" altLang="en-US" sz="1800" dirty="0"/>
              <a:t>、 在不同领域、场景下，命名实体的外延有差异； </a:t>
            </a:r>
          </a:p>
          <a:p>
            <a:pPr lvl="2"/>
            <a:r>
              <a:rPr lang="en-US" altLang="zh-CN" sz="1800" dirty="0"/>
              <a:t>2</a:t>
            </a:r>
            <a:r>
              <a:rPr lang="zh-CN" altLang="en-US" sz="1800" dirty="0"/>
              <a:t>、 数量巨大，不能枚举，难以全部收录在词典中； </a:t>
            </a:r>
          </a:p>
          <a:p>
            <a:pPr lvl="2"/>
            <a:r>
              <a:rPr lang="en-US" altLang="zh-CN" sz="1800" dirty="0"/>
              <a:t>3</a:t>
            </a:r>
            <a:r>
              <a:rPr lang="zh-CN" altLang="en-US" sz="1800" dirty="0"/>
              <a:t>、 某些类型的实体名称变化频繁，并且没有严格的规律可以遵循； </a:t>
            </a:r>
          </a:p>
          <a:p>
            <a:pPr lvl="2"/>
            <a:r>
              <a:rPr lang="en-US" altLang="zh-CN" sz="1800" dirty="0"/>
              <a:t>4</a:t>
            </a:r>
            <a:r>
              <a:rPr lang="zh-CN" altLang="en-US" sz="1800" dirty="0"/>
              <a:t>、 表达形式多样； </a:t>
            </a:r>
          </a:p>
          <a:p>
            <a:pPr lvl="2"/>
            <a:r>
              <a:rPr lang="en-US" altLang="zh-CN" sz="1800" dirty="0"/>
              <a:t>5</a:t>
            </a:r>
            <a:r>
              <a:rPr lang="zh-CN" altLang="en-US" sz="1800" dirty="0"/>
              <a:t>、 首次出现后往往采用缩写形式； </a:t>
            </a:r>
          </a:p>
        </p:txBody>
      </p:sp>
    </p:spTree>
    <p:extLst>
      <p:ext uri="{BB962C8B-B14F-4D97-AF65-F5344CB8AC3E}">
        <p14:creationId xmlns:p14="http://schemas.microsoft.com/office/powerpoint/2010/main" val="3501888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E8472-A587-44ED-AE72-F4C7BABF170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BD0C190-A343-4765-8BCC-9214FE15B977}"/>
              </a:ext>
            </a:extLst>
          </p:cNvPr>
          <p:cNvSpPr>
            <a:spLocks noGrp="1"/>
          </p:cNvSpPr>
          <p:nvPr>
            <p:ph idx="1"/>
          </p:nvPr>
        </p:nvSpPr>
        <p:spPr/>
        <p:txBody>
          <a:bodyPr>
            <a:normAutofit fontScale="85000" lnSpcReduction="20000"/>
          </a:bodyPr>
          <a:lstStyle/>
          <a:p>
            <a:pPr>
              <a:lnSpc>
                <a:spcPct val="120000"/>
              </a:lnSpc>
            </a:pPr>
            <a:r>
              <a:rPr lang="en-US" altLang="zh-CN" b="0" i="0" dirty="0">
                <a:solidFill>
                  <a:srgbClr val="121212"/>
                </a:solidFill>
                <a:effectLst/>
                <a:latin typeface="+mn-ea"/>
              </a:rPr>
              <a:t>NER</a:t>
            </a:r>
            <a:r>
              <a:rPr lang="zh-CN" altLang="en-US" b="0" i="0" dirty="0">
                <a:solidFill>
                  <a:srgbClr val="121212"/>
                </a:solidFill>
                <a:effectLst/>
                <a:latin typeface="+mn-ea"/>
              </a:rPr>
              <a:t>是一种</a:t>
            </a:r>
            <a:r>
              <a:rPr lang="zh-CN" altLang="en-US" b="0" i="0" dirty="0">
                <a:solidFill>
                  <a:srgbClr val="FF0000"/>
                </a:solidFill>
                <a:effectLst/>
                <a:latin typeface="+mn-ea"/>
              </a:rPr>
              <a:t>序列标注</a:t>
            </a:r>
            <a:r>
              <a:rPr lang="zh-CN" altLang="en-US" b="0" i="0" dirty="0">
                <a:solidFill>
                  <a:srgbClr val="121212"/>
                </a:solidFill>
                <a:effectLst/>
                <a:latin typeface="+mn-ea"/>
              </a:rPr>
              <a:t>问题</a:t>
            </a:r>
            <a:endParaRPr lang="en-US" altLang="zh-CN" b="0" i="0" dirty="0">
              <a:solidFill>
                <a:srgbClr val="121212"/>
              </a:solidFill>
              <a:effectLst/>
              <a:latin typeface="+mn-ea"/>
            </a:endParaRPr>
          </a:p>
          <a:p>
            <a:pPr lvl="1">
              <a:lnSpc>
                <a:spcPct val="120000"/>
              </a:lnSpc>
            </a:pPr>
            <a:r>
              <a:rPr lang="zh-CN" altLang="en-US" b="0" i="0" dirty="0">
                <a:solidFill>
                  <a:srgbClr val="121212"/>
                </a:solidFill>
                <a:effectLst/>
                <a:latin typeface="+mn-ea"/>
              </a:rPr>
              <a:t>“小明在北京大学的燕园看了中国男篮 的一场比赛”</a:t>
            </a:r>
            <a:endParaRPr lang="en-US" altLang="zh-CN" b="0" i="0" dirty="0">
              <a:solidFill>
                <a:srgbClr val="121212"/>
              </a:solidFill>
              <a:effectLst/>
              <a:latin typeface="+mn-ea"/>
            </a:endParaRPr>
          </a:p>
          <a:p>
            <a:pPr lvl="1">
              <a:lnSpc>
                <a:spcPct val="120000"/>
              </a:lnSpc>
            </a:pPr>
            <a:r>
              <a:rPr lang="zh-CN" altLang="en-US" b="0" i="0" dirty="0">
                <a:solidFill>
                  <a:srgbClr val="121212"/>
                </a:solidFill>
                <a:effectLst/>
                <a:latin typeface="+mn-ea"/>
              </a:rPr>
              <a:t>通过</a:t>
            </a:r>
            <a:r>
              <a:rPr lang="en-US" altLang="zh-CN" b="0" i="0" dirty="0">
                <a:solidFill>
                  <a:srgbClr val="121212"/>
                </a:solidFill>
                <a:effectLst/>
                <a:latin typeface="+mn-ea"/>
              </a:rPr>
              <a:t>NER</a:t>
            </a:r>
            <a:r>
              <a:rPr lang="zh-CN" altLang="en-US" b="0" i="0" dirty="0">
                <a:solidFill>
                  <a:srgbClr val="121212"/>
                </a:solidFill>
                <a:effectLst/>
                <a:latin typeface="+mn-ea"/>
              </a:rPr>
              <a:t>模型，</a:t>
            </a:r>
            <a:endParaRPr lang="en-US" altLang="zh-CN" b="0" i="0" dirty="0">
              <a:solidFill>
                <a:srgbClr val="121212"/>
              </a:solidFill>
              <a:effectLst/>
              <a:latin typeface="+mn-ea"/>
            </a:endParaRPr>
          </a:p>
          <a:p>
            <a:pPr lvl="2">
              <a:lnSpc>
                <a:spcPct val="120000"/>
              </a:lnSpc>
            </a:pPr>
            <a:r>
              <a:rPr lang="zh-CN" altLang="en-US" b="0" i="0" dirty="0">
                <a:solidFill>
                  <a:srgbClr val="121212"/>
                </a:solidFill>
                <a:effectLst/>
                <a:latin typeface="+mn-ea"/>
              </a:rPr>
              <a:t>小明 </a:t>
            </a:r>
            <a:r>
              <a:rPr lang="zh-CN" altLang="en-US" dirty="0">
                <a:solidFill>
                  <a:srgbClr val="121212"/>
                </a:solidFill>
                <a:latin typeface="+mn-ea"/>
              </a:rPr>
              <a:t>    </a:t>
            </a:r>
            <a:r>
              <a:rPr lang="en-US" altLang="zh-CN" b="0" i="0" dirty="0">
                <a:solidFill>
                  <a:srgbClr val="121212"/>
                </a:solidFill>
                <a:effectLst/>
                <a:latin typeface="+mn-ea"/>
              </a:rPr>
              <a:t>PER</a:t>
            </a:r>
            <a:r>
              <a:rPr lang="zh-CN" altLang="en-US" b="0" i="0" dirty="0">
                <a:solidFill>
                  <a:srgbClr val="121212"/>
                </a:solidFill>
                <a:effectLst/>
                <a:latin typeface="+mn-ea"/>
              </a:rPr>
              <a:t>，      北京大学  </a:t>
            </a:r>
            <a:r>
              <a:rPr lang="en-US" altLang="zh-CN" b="0" i="0" dirty="0">
                <a:solidFill>
                  <a:srgbClr val="121212"/>
                </a:solidFill>
                <a:effectLst/>
                <a:latin typeface="+mn-ea"/>
              </a:rPr>
              <a:t>ORG</a:t>
            </a:r>
            <a:r>
              <a:rPr lang="zh-CN" altLang="en-US" b="0" i="0" dirty="0">
                <a:solidFill>
                  <a:srgbClr val="121212"/>
                </a:solidFill>
                <a:effectLst/>
                <a:latin typeface="+mn-ea"/>
              </a:rPr>
              <a:t>，</a:t>
            </a:r>
            <a:endParaRPr lang="en-US" altLang="zh-CN" b="0" i="0" dirty="0">
              <a:solidFill>
                <a:srgbClr val="121212"/>
              </a:solidFill>
              <a:effectLst/>
              <a:latin typeface="+mn-ea"/>
            </a:endParaRPr>
          </a:p>
          <a:p>
            <a:pPr lvl="2">
              <a:lnSpc>
                <a:spcPct val="120000"/>
              </a:lnSpc>
            </a:pPr>
            <a:r>
              <a:rPr lang="zh-CN" altLang="en-US" b="0" i="0" dirty="0">
                <a:solidFill>
                  <a:srgbClr val="121212"/>
                </a:solidFill>
                <a:effectLst/>
                <a:latin typeface="+mn-ea"/>
              </a:rPr>
              <a:t>燕园     </a:t>
            </a:r>
            <a:r>
              <a:rPr lang="en-US" altLang="zh-CN" b="0" i="0" dirty="0">
                <a:solidFill>
                  <a:srgbClr val="121212"/>
                </a:solidFill>
                <a:effectLst/>
                <a:latin typeface="+mn-ea"/>
              </a:rPr>
              <a:t>LOC</a:t>
            </a:r>
            <a:r>
              <a:rPr lang="zh-CN" altLang="en-US" b="0" i="0" dirty="0">
                <a:solidFill>
                  <a:srgbClr val="121212"/>
                </a:solidFill>
                <a:effectLst/>
                <a:latin typeface="+mn-ea"/>
              </a:rPr>
              <a:t>，      中国男篮</a:t>
            </a:r>
            <a:r>
              <a:rPr lang="zh-CN" altLang="en-US" dirty="0">
                <a:solidFill>
                  <a:srgbClr val="121212"/>
                </a:solidFill>
                <a:latin typeface="+mn-ea"/>
              </a:rPr>
              <a:t>  </a:t>
            </a:r>
            <a:r>
              <a:rPr lang="en-US" altLang="zh-CN" b="0" i="0" dirty="0">
                <a:solidFill>
                  <a:srgbClr val="121212"/>
                </a:solidFill>
                <a:effectLst/>
                <a:latin typeface="+mn-ea"/>
              </a:rPr>
              <a:t>ORG</a:t>
            </a:r>
          </a:p>
          <a:p>
            <a:pPr>
              <a:lnSpc>
                <a:spcPct val="120000"/>
              </a:lnSpc>
            </a:pPr>
            <a:r>
              <a:rPr lang="zh-CN" altLang="en-US" b="0" i="0" dirty="0">
                <a:solidFill>
                  <a:srgbClr val="121212"/>
                </a:solidFill>
                <a:effectLst/>
                <a:latin typeface="+mn-ea"/>
              </a:rPr>
              <a:t>机器学习算法</a:t>
            </a:r>
            <a:endParaRPr lang="en-US" altLang="zh-CN" b="0" i="0" dirty="0">
              <a:solidFill>
                <a:srgbClr val="121212"/>
              </a:solidFill>
              <a:effectLst/>
              <a:latin typeface="+mn-ea"/>
            </a:endParaRPr>
          </a:p>
          <a:p>
            <a:pPr lvl="1">
              <a:lnSpc>
                <a:spcPct val="120000"/>
              </a:lnSpc>
            </a:pPr>
            <a:r>
              <a:rPr lang="en-US" altLang="zh-CN" b="0" i="0" dirty="0">
                <a:solidFill>
                  <a:srgbClr val="121212"/>
                </a:solidFill>
                <a:effectLst/>
                <a:latin typeface="+mn-ea"/>
              </a:rPr>
              <a:t>HMM</a:t>
            </a:r>
            <a:r>
              <a:rPr lang="zh-CN" altLang="en-US" b="0" i="0" dirty="0">
                <a:solidFill>
                  <a:srgbClr val="121212"/>
                </a:solidFill>
                <a:effectLst/>
                <a:latin typeface="+mn-ea"/>
              </a:rPr>
              <a:t>和</a:t>
            </a:r>
            <a:r>
              <a:rPr lang="en-US" altLang="zh-CN" b="0" i="0" dirty="0">
                <a:solidFill>
                  <a:srgbClr val="121212"/>
                </a:solidFill>
                <a:effectLst/>
                <a:latin typeface="+mn-ea"/>
              </a:rPr>
              <a:t>CRF</a:t>
            </a:r>
          </a:p>
          <a:p>
            <a:pPr lvl="1">
              <a:lnSpc>
                <a:spcPct val="120000"/>
              </a:lnSpc>
            </a:pPr>
            <a:r>
              <a:rPr lang="en-US" altLang="zh-CN" b="0" i="0" dirty="0">
                <a:solidFill>
                  <a:srgbClr val="121212"/>
                </a:solidFill>
                <a:effectLst/>
                <a:latin typeface="+mn-ea"/>
              </a:rPr>
              <a:t>LSTM+CRF</a:t>
            </a:r>
            <a:endParaRPr lang="en-US" altLang="zh-CN" dirty="0">
              <a:solidFill>
                <a:srgbClr val="121212"/>
              </a:solidFill>
              <a:latin typeface="+mn-ea"/>
            </a:endParaRPr>
          </a:p>
          <a:p>
            <a:pPr lvl="1">
              <a:lnSpc>
                <a:spcPct val="120000"/>
              </a:lnSpc>
            </a:pPr>
            <a:r>
              <a:rPr lang="en-US" altLang="zh-CN" b="0" i="0" dirty="0">
                <a:solidFill>
                  <a:srgbClr val="121212"/>
                </a:solidFill>
                <a:effectLst/>
                <a:latin typeface="+mn-ea"/>
              </a:rPr>
              <a:t>CNN+CRF</a:t>
            </a:r>
          </a:p>
          <a:p>
            <a:pPr lvl="1">
              <a:lnSpc>
                <a:spcPct val="120000"/>
              </a:lnSpc>
            </a:pPr>
            <a:r>
              <a:rPr lang="en-US" altLang="zh-CN" b="0" i="0" dirty="0">
                <a:solidFill>
                  <a:srgbClr val="121212"/>
                </a:solidFill>
                <a:effectLst/>
                <a:latin typeface="+mn-ea"/>
              </a:rPr>
              <a:t>BERT+</a:t>
            </a:r>
            <a:r>
              <a:rPr lang="zh-CN" altLang="en-US" b="0" i="0" dirty="0">
                <a:solidFill>
                  <a:srgbClr val="121212"/>
                </a:solidFill>
                <a:effectLst/>
                <a:latin typeface="+mn-ea"/>
              </a:rPr>
              <a:t>（</a:t>
            </a:r>
            <a:r>
              <a:rPr lang="en-US" altLang="zh-CN" b="0" i="0" dirty="0">
                <a:solidFill>
                  <a:srgbClr val="121212"/>
                </a:solidFill>
                <a:effectLst/>
                <a:latin typeface="+mn-ea"/>
              </a:rPr>
              <a:t>LSTM</a:t>
            </a:r>
            <a:r>
              <a:rPr lang="zh-CN" altLang="en-US" b="0" i="0" dirty="0">
                <a:solidFill>
                  <a:srgbClr val="121212"/>
                </a:solidFill>
                <a:effectLst/>
                <a:latin typeface="+mn-ea"/>
              </a:rPr>
              <a:t>）</a:t>
            </a:r>
            <a:r>
              <a:rPr lang="en-US" altLang="zh-CN" b="0" i="0" dirty="0">
                <a:solidFill>
                  <a:srgbClr val="121212"/>
                </a:solidFill>
                <a:effectLst/>
                <a:latin typeface="+mn-ea"/>
              </a:rPr>
              <a:t>+CRF</a:t>
            </a:r>
            <a:endParaRPr lang="zh-CN" altLang="en-US" dirty="0">
              <a:latin typeface="+mn-ea"/>
            </a:endParaRPr>
          </a:p>
        </p:txBody>
      </p:sp>
    </p:spTree>
    <p:extLst>
      <p:ext uri="{BB962C8B-B14F-4D97-AF65-F5344CB8AC3E}">
        <p14:creationId xmlns:p14="http://schemas.microsoft.com/office/powerpoint/2010/main" val="309801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457200" y="1556792"/>
            <a:ext cx="8229600" cy="5112568"/>
          </a:xfrm>
        </p:spPr>
        <p:txBody>
          <a:bodyPr>
            <a:normAutofit fontScale="92500" lnSpcReduction="20000"/>
          </a:bodyPr>
          <a:lstStyle/>
          <a:p>
            <a:pPr>
              <a:lnSpc>
                <a:spcPct val="120000"/>
              </a:lnSpc>
              <a:buClr>
                <a:schemeClr val="tx1"/>
              </a:buClr>
            </a:pPr>
            <a:r>
              <a:rPr lang="en-US" altLang="zh-CN" sz="2800" dirty="0"/>
              <a:t>2</a:t>
            </a:r>
            <a:r>
              <a:rPr lang="zh-CN" altLang="en-US" sz="2800" dirty="0"/>
              <a:t>、句法分析</a:t>
            </a:r>
            <a:endParaRPr lang="en-US" altLang="zh-CN" sz="2800" dirty="0"/>
          </a:p>
          <a:p>
            <a:pPr lvl="1">
              <a:lnSpc>
                <a:spcPct val="120000"/>
              </a:lnSpc>
              <a:buClr>
                <a:schemeClr val="tx1"/>
              </a:buClr>
            </a:pPr>
            <a:r>
              <a:rPr lang="zh-CN" altLang="en-US" sz="2400" dirty="0"/>
              <a:t>得到输入的某种结构表示，如完整的分析树或分析树片段集合，是计算机理解自然语言的基础</a:t>
            </a:r>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r>
              <a:rPr lang="zh-CN" altLang="en-US" sz="2400" dirty="0"/>
              <a:t>因果对</a:t>
            </a:r>
            <a:r>
              <a:rPr lang="en-US" altLang="zh-CN" sz="2400" dirty="0"/>
              <a:t>(Smoking  </a:t>
            </a:r>
            <a:r>
              <a:rPr lang="en-US" altLang="zh-CN" sz="2400" dirty="0">
                <a:sym typeface="Wingdings" pitchFamily="2" charset="2"/>
              </a:rPr>
              <a:t></a:t>
            </a:r>
            <a:r>
              <a:rPr lang="en-US" altLang="zh-CN" sz="2400" dirty="0"/>
              <a:t>   poor blood flow),</a:t>
            </a:r>
          </a:p>
          <a:p>
            <a:pPr lvl="1">
              <a:lnSpc>
                <a:spcPct val="120000"/>
              </a:lnSpc>
            </a:pPr>
            <a:r>
              <a:rPr lang="zh-CN" altLang="en-US" sz="2000" dirty="0"/>
              <a:t>触发词</a:t>
            </a:r>
            <a:r>
              <a:rPr lang="en-US" altLang="zh-CN" sz="2000" dirty="0"/>
              <a:t>cause</a:t>
            </a:r>
            <a:r>
              <a:rPr lang="zh-CN" altLang="en-US" sz="2000" dirty="0"/>
              <a:t>作为动词</a:t>
            </a:r>
            <a:r>
              <a:rPr lang="en-US" altLang="zh-CN" sz="2000" dirty="0"/>
              <a:t>(VB),</a:t>
            </a:r>
          </a:p>
          <a:p>
            <a:pPr lvl="1">
              <a:lnSpc>
                <a:spcPct val="120000"/>
              </a:lnSpc>
            </a:pPr>
            <a:r>
              <a:rPr lang="zh-CN" altLang="en-US" sz="2000" dirty="0"/>
              <a:t>是</a:t>
            </a:r>
            <a:r>
              <a:rPr lang="en-US" altLang="zh-CN" sz="2000" dirty="0"/>
              <a:t>smoking</a:t>
            </a:r>
            <a:r>
              <a:rPr lang="zh-CN" altLang="en-US" sz="2000" dirty="0"/>
              <a:t>的父节点关系为名词主语</a:t>
            </a:r>
            <a:r>
              <a:rPr lang="en-US" altLang="zh-CN" sz="2000" dirty="0"/>
              <a:t>(</a:t>
            </a:r>
            <a:r>
              <a:rPr lang="en-US" altLang="zh-CN" sz="2000" dirty="0" err="1"/>
              <a:t>nsubj</a:t>
            </a:r>
            <a:r>
              <a:rPr lang="en-US" altLang="zh-CN" sz="2000" dirty="0"/>
              <a:t>);</a:t>
            </a:r>
          </a:p>
          <a:p>
            <a:pPr lvl="1">
              <a:lnSpc>
                <a:spcPct val="120000"/>
              </a:lnSpc>
            </a:pPr>
            <a:r>
              <a:rPr lang="en-US" altLang="zh-CN" sz="2000" dirty="0"/>
              <a:t>cause</a:t>
            </a:r>
            <a:r>
              <a:rPr lang="zh-CN" altLang="en-US" sz="2000" dirty="0"/>
              <a:t>又是短语</a:t>
            </a:r>
            <a:r>
              <a:rPr lang="en-US" altLang="zh-CN" sz="2000" dirty="0"/>
              <a:t>poor blood flow</a:t>
            </a:r>
            <a:r>
              <a:rPr lang="zh-CN" altLang="en-US" sz="2000" dirty="0"/>
              <a:t>的父节点</a:t>
            </a:r>
            <a:r>
              <a:rPr lang="en-US" altLang="zh-CN" sz="2000" dirty="0"/>
              <a:t>,</a:t>
            </a:r>
            <a:r>
              <a:rPr lang="zh-CN" altLang="en-US" sz="2000" dirty="0"/>
              <a:t>关系为直接宾语</a:t>
            </a:r>
            <a:r>
              <a:rPr lang="en-US" altLang="zh-CN" sz="2000" dirty="0"/>
              <a:t>(</a:t>
            </a:r>
            <a:r>
              <a:rPr lang="en-US" altLang="zh-CN" sz="2000" dirty="0" err="1"/>
              <a:t>dobj</a:t>
            </a:r>
            <a:r>
              <a:rPr lang="en-US" altLang="zh-CN" sz="2000" dirty="0"/>
              <a:t>).</a:t>
            </a:r>
            <a:endParaRPr lang="en-US" altLang="zh-CN" sz="2400" dirty="0"/>
          </a:p>
          <a:p>
            <a:pPr>
              <a:lnSpc>
                <a:spcPct val="80000"/>
              </a:lnSpc>
              <a:buClr>
                <a:schemeClr val="tx1"/>
              </a:buClr>
            </a:pPr>
            <a:endParaRPr lang="en-US" altLang="zh-CN" sz="2400" dirty="0"/>
          </a:p>
        </p:txBody>
      </p:sp>
      <p:sp>
        <p:nvSpPr>
          <p:cNvPr id="60419" name="Rectangle 3"/>
          <p:cNvSpPr>
            <a:spLocks noGrp="1" noChangeArrowheads="1"/>
          </p:cNvSpPr>
          <p:nvPr>
            <p:ph type="title"/>
          </p:nvPr>
        </p:nvSpPr>
        <p:spPr>
          <a:noFill/>
          <a:ln/>
        </p:spPr>
        <p:txBody>
          <a:bodyPr/>
          <a:lstStyle/>
          <a:p>
            <a:r>
              <a:rPr lang="en-US" altLang="zh-CN" sz="4000"/>
              <a:t>Information extraction</a:t>
            </a:r>
            <a:r>
              <a:rPr lang="zh-CN" altLang="en-US" sz="4000"/>
              <a:t>中的关键技术</a:t>
            </a:r>
          </a:p>
        </p:txBody>
      </p:sp>
      <p:pic>
        <p:nvPicPr>
          <p:cNvPr id="4" name="Picture 3">
            <a:extLst>
              <a:ext uri="{FF2B5EF4-FFF2-40B4-BE49-F238E27FC236}">
                <a16:creationId xmlns:a16="http://schemas.microsoft.com/office/drawing/2014/main" id="{87D008E7-272A-4BF1-8C9C-D84AA81B801D}"/>
              </a:ext>
            </a:extLst>
          </p:cNvPr>
          <p:cNvPicPr>
            <a:picLocks noChangeAspect="1" noChangeArrowheads="1"/>
          </p:cNvPicPr>
          <p:nvPr/>
        </p:nvPicPr>
        <p:blipFill>
          <a:blip r:embed="rId2"/>
          <a:srcRect/>
          <a:stretch>
            <a:fillRect/>
          </a:stretch>
        </p:blipFill>
        <p:spPr bwMode="auto">
          <a:xfrm>
            <a:off x="1115616" y="2708920"/>
            <a:ext cx="6797559" cy="2149681"/>
          </a:xfrm>
          <a:prstGeom prst="rect">
            <a:avLst/>
          </a:prstGeom>
          <a:noFill/>
          <a:ln w="9525">
            <a:noFill/>
            <a:miter lim="800000"/>
            <a:headEnd/>
            <a:tailEnd/>
          </a:ln>
          <a:effectLst/>
        </p:spPr>
      </p:pic>
    </p:spTree>
    <p:extLst>
      <p:ext uri="{BB962C8B-B14F-4D97-AF65-F5344CB8AC3E}">
        <p14:creationId xmlns:p14="http://schemas.microsoft.com/office/powerpoint/2010/main" val="282331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457200" y="1600200"/>
            <a:ext cx="8229600" cy="5069160"/>
          </a:xfrm>
        </p:spPr>
        <p:txBody>
          <a:bodyPr>
            <a:normAutofit/>
          </a:bodyPr>
          <a:lstStyle/>
          <a:p>
            <a:pPr>
              <a:buClr>
                <a:schemeClr val="tx1"/>
              </a:buClr>
            </a:pPr>
            <a:r>
              <a:rPr lang="en-US" altLang="zh-CN" sz="2800" dirty="0"/>
              <a:t>3</a:t>
            </a:r>
            <a:r>
              <a:rPr lang="zh-CN" altLang="en-US" sz="2800" dirty="0"/>
              <a:t>、篇章分析与推理</a:t>
            </a:r>
            <a:endParaRPr lang="en-US" altLang="zh-CN" sz="2800" dirty="0"/>
          </a:p>
          <a:p>
            <a:pPr lvl="1">
              <a:buClr>
                <a:schemeClr val="tx1"/>
              </a:buClr>
            </a:pPr>
            <a:r>
              <a:rPr lang="zh-CN" altLang="en-US" sz="2400" dirty="0"/>
              <a:t>如共指消解，比如拉登与拉丹</a:t>
            </a:r>
          </a:p>
          <a:p>
            <a:pPr>
              <a:buClr>
                <a:schemeClr val="tx1"/>
              </a:buClr>
            </a:pPr>
            <a:r>
              <a:rPr lang="en-US" altLang="zh-CN" sz="2800" dirty="0"/>
              <a:t>4</a:t>
            </a:r>
            <a:r>
              <a:rPr lang="zh-CN" altLang="en-US" sz="2800" dirty="0"/>
              <a:t>、知识获取</a:t>
            </a:r>
            <a:endParaRPr lang="en-US" altLang="zh-CN" sz="2800" dirty="0"/>
          </a:p>
          <a:p>
            <a:pPr lvl="1">
              <a:buClr>
                <a:schemeClr val="tx1"/>
              </a:buClr>
            </a:pPr>
            <a:r>
              <a:rPr lang="zh-CN" altLang="en-US" sz="2400" dirty="0"/>
              <a:t>知识图谱</a:t>
            </a:r>
            <a:endParaRPr lang="en-US" altLang="zh-CN" sz="2400" dirty="0"/>
          </a:p>
          <a:p>
            <a:pPr lvl="1">
              <a:buClr>
                <a:schemeClr val="tx1"/>
              </a:buClr>
            </a:pPr>
            <a:r>
              <a:rPr lang="zh-CN" altLang="en-US" sz="2400" dirty="0"/>
              <a:t>信息抽取系统通常是面向特定应用领域或场景的。</a:t>
            </a:r>
            <a:endParaRPr lang="en-US" altLang="zh-CN" sz="2400" dirty="0"/>
          </a:p>
          <a:p>
            <a:pPr lvl="1">
              <a:buClr>
                <a:schemeClr val="tx1"/>
              </a:buClr>
            </a:pPr>
            <a:r>
              <a:rPr lang="zh-CN" altLang="en-US" sz="2400" dirty="0"/>
              <a:t>领域受限性决定了信息抽取系统中用到的主要知识是所谓的浅层知识。</a:t>
            </a:r>
            <a:endParaRPr lang="en-US" altLang="zh-CN" sz="2400" dirty="0"/>
          </a:p>
          <a:p>
            <a:pPr lvl="1">
              <a:buClr>
                <a:schemeClr val="tx1"/>
              </a:buClr>
            </a:pPr>
            <a:r>
              <a:rPr lang="zh-CN" altLang="en-US" sz="2400" dirty="0"/>
              <a:t>这种知识的抽象层次不高，通常只适用于特定应用领域，很难在其他领域复用。</a:t>
            </a:r>
            <a:endParaRPr lang="en-US" altLang="zh-CN" sz="2400" dirty="0"/>
          </a:p>
          <a:p>
            <a:pPr lvl="1">
              <a:buClr>
                <a:schemeClr val="tx1"/>
              </a:buClr>
            </a:pPr>
            <a:r>
              <a:rPr lang="zh-CN" altLang="en-US" sz="2400" dirty="0"/>
              <a:t>如果要把一个信息抽取系统移植到新的领域或场景，开发者必须要为系统重新编制大量的领域知识。</a:t>
            </a:r>
          </a:p>
          <a:p>
            <a:pPr>
              <a:lnSpc>
                <a:spcPct val="80000"/>
              </a:lnSpc>
              <a:buClr>
                <a:schemeClr val="tx1"/>
              </a:buClr>
            </a:pPr>
            <a:endParaRPr lang="en-US" altLang="zh-CN" sz="2400" dirty="0"/>
          </a:p>
        </p:txBody>
      </p:sp>
      <p:sp>
        <p:nvSpPr>
          <p:cNvPr id="60419" name="Rectangle 3"/>
          <p:cNvSpPr>
            <a:spLocks noGrp="1" noChangeArrowheads="1"/>
          </p:cNvSpPr>
          <p:nvPr>
            <p:ph type="title"/>
          </p:nvPr>
        </p:nvSpPr>
        <p:spPr>
          <a:noFill/>
          <a:ln/>
        </p:spPr>
        <p:txBody>
          <a:bodyPr/>
          <a:lstStyle/>
          <a:p>
            <a:r>
              <a:rPr lang="en-US" altLang="zh-CN" sz="4000"/>
              <a:t>Information extraction</a:t>
            </a:r>
            <a:r>
              <a:rPr lang="zh-CN" altLang="en-US" sz="4000"/>
              <a:t>中的关键技术</a:t>
            </a:r>
          </a:p>
        </p:txBody>
      </p:sp>
    </p:spTree>
    <p:extLst>
      <p:ext uri="{BB962C8B-B14F-4D97-AF65-F5344CB8AC3E}">
        <p14:creationId xmlns:p14="http://schemas.microsoft.com/office/powerpoint/2010/main" val="411278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1.2 </a:t>
            </a:r>
            <a:r>
              <a:rPr lang="en-US" altLang="zh-CN" b="1" dirty="0"/>
              <a:t>Web</a:t>
            </a:r>
            <a:r>
              <a:rPr lang="zh-CN" altLang="en-US" b="1" dirty="0"/>
              <a:t>信息抽取</a:t>
            </a:r>
            <a:br>
              <a:rPr lang="en-US" altLang="zh-CN" b="1" dirty="0"/>
            </a:br>
            <a:r>
              <a:rPr lang="en-US" altLang="zh-CN" b="1" dirty="0"/>
              <a:t>(Web Information Extraction</a:t>
            </a:r>
            <a:r>
              <a:rPr lang="zh-CN" altLang="en-US" b="1" dirty="0"/>
              <a:t>；</a:t>
            </a:r>
            <a:r>
              <a:rPr lang="en-US" altLang="zh-CN" b="1" dirty="0"/>
              <a:t>Web IE)</a:t>
            </a:r>
            <a:r>
              <a:rPr lang="en-US" altLang="zh-CN" dirty="0"/>
              <a:t> </a:t>
            </a:r>
            <a:endParaRPr lang="zh-CN" altLang="en-US" dirty="0"/>
          </a:p>
        </p:txBody>
      </p:sp>
      <p:sp>
        <p:nvSpPr>
          <p:cNvPr id="3" name="内容占位符 2"/>
          <p:cNvSpPr>
            <a:spLocks noGrp="1"/>
          </p:cNvSpPr>
          <p:nvPr>
            <p:ph idx="1"/>
          </p:nvPr>
        </p:nvSpPr>
        <p:spPr/>
        <p:txBody>
          <a:bodyPr>
            <a:normAutofit fontScale="92500"/>
          </a:bodyPr>
          <a:lstStyle/>
          <a:p>
            <a:pPr>
              <a:lnSpc>
                <a:spcPct val="110000"/>
              </a:lnSpc>
            </a:pPr>
            <a:r>
              <a:rPr lang="en-US" altLang="zh-CN" b="1" dirty="0"/>
              <a:t>Web</a:t>
            </a:r>
            <a:r>
              <a:rPr lang="zh-CN" altLang="en-US" b="1" dirty="0"/>
              <a:t>信息抽取</a:t>
            </a:r>
            <a:r>
              <a:rPr lang="zh-CN" altLang="en-US" dirty="0"/>
              <a:t>是将</a:t>
            </a:r>
            <a:r>
              <a:rPr lang="en-US" altLang="zh-CN" dirty="0"/>
              <a:t>Web</a:t>
            </a:r>
            <a:r>
              <a:rPr lang="zh-CN" altLang="en-US" dirty="0"/>
              <a:t>作为</a:t>
            </a:r>
            <a:r>
              <a:rPr lang="zh-CN" altLang="en-US" dirty="0">
                <a:hlinkClick r:id="rId2" tooltip="信息源"/>
              </a:rPr>
              <a:t>信息源</a:t>
            </a:r>
            <a:r>
              <a:rPr lang="zh-CN" altLang="en-US" dirty="0"/>
              <a:t>的一类</a:t>
            </a:r>
            <a:r>
              <a:rPr lang="zh-CN" altLang="en-US" dirty="0">
                <a:hlinkClick r:id="rId3" tooltip="信息抽取"/>
              </a:rPr>
              <a:t>信息抽取</a:t>
            </a:r>
            <a:r>
              <a:rPr lang="en-US" altLang="zh-CN" dirty="0"/>
              <a:t>,</a:t>
            </a:r>
            <a:r>
              <a:rPr lang="zh-CN" altLang="en-US" dirty="0"/>
              <a:t>就是从半结构化的</a:t>
            </a:r>
            <a:r>
              <a:rPr lang="en-US" altLang="zh-CN" dirty="0"/>
              <a:t>Web</a:t>
            </a:r>
            <a:r>
              <a:rPr lang="zh-CN" altLang="en-US" dirty="0"/>
              <a:t>文档中抽取信息。</a:t>
            </a:r>
            <a:endParaRPr lang="en-US" altLang="zh-CN" dirty="0"/>
          </a:p>
          <a:p>
            <a:pPr>
              <a:lnSpc>
                <a:spcPct val="110000"/>
              </a:lnSpc>
            </a:pPr>
            <a:r>
              <a:rPr lang="zh-CN" altLang="en-US" dirty="0"/>
              <a:t>其核心</a:t>
            </a:r>
            <a:endParaRPr lang="en-US" altLang="zh-CN" dirty="0"/>
          </a:p>
          <a:p>
            <a:pPr lvl="1">
              <a:lnSpc>
                <a:spcPct val="110000"/>
              </a:lnSpc>
            </a:pPr>
            <a:r>
              <a:rPr lang="zh-CN" altLang="en-US" dirty="0"/>
              <a:t>将分散</a:t>
            </a:r>
            <a:r>
              <a:rPr lang="en-US" altLang="zh-CN" dirty="0"/>
              <a:t>Internet</a:t>
            </a:r>
            <a:r>
              <a:rPr lang="zh-CN" altLang="en-US" dirty="0"/>
              <a:t>上的半结构化的</a:t>
            </a:r>
            <a:r>
              <a:rPr lang="en-US" altLang="zh-CN" dirty="0">
                <a:hlinkClick r:id="rId4" tooltip="HTML"/>
              </a:rPr>
              <a:t>HTML</a:t>
            </a:r>
            <a:r>
              <a:rPr lang="zh-CN" altLang="en-US" dirty="0"/>
              <a:t>页面中的隐含的信息点抽取出来</a:t>
            </a:r>
            <a:r>
              <a:rPr lang="en-US" altLang="zh-CN" dirty="0"/>
              <a:t>,</a:t>
            </a:r>
          </a:p>
          <a:p>
            <a:pPr lvl="1">
              <a:lnSpc>
                <a:spcPct val="110000"/>
              </a:lnSpc>
            </a:pPr>
            <a:r>
              <a:rPr lang="zh-CN" altLang="en-US" dirty="0"/>
              <a:t>并以更为结构化、语义更为清晰的形式表示</a:t>
            </a:r>
            <a:r>
              <a:rPr lang="en-US" altLang="zh-CN" dirty="0"/>
              <a:t>,</a:t>
            </a:r>
          </a:p>
          <a:p>
            <a:pPr lvl="1">
              <a:lnSpc>
                <a:spcPct val="110000"/>
              </a:lnSpc>
            </a:pPr>
            <a:r>
              <a:rPr lang="zh-CN" altLang="en-US" dirty="0"/>
              <a:t>为用户在</a:t>
            </a:r>
            <a:r>
              <a:rPr lang="en-US" altLang="zh-CN" dirty="0"/>
              <a:t>Web</a:t>
            </a:r>
            <a:r>
              <a:rPr lang="zh-CN" altLang="en-US" dirty="0"/>
              <a:t>中查询数据、应用程序直接利用</a:t>
            </a:r>
            <a:r>
              <a:rPr lang="en-US" altLang="zh-CN" dirty="0"/>
              <a:t>Web</a:t>
            </a:r>
            <a:r>
              <a:rPr lang="zh-CN" altLang="en-US" dirty="0"/>
              <a:t>中的数据提供便利。</a:t>
            </a:r>
          </a:p>
        </p:txBody>
      </p:sp>
    </p:spTree>
    <p:extLst>
      <p:ext uri="{BB962C8B-B14F-4D97-AF65-F5344CB8AC3E}">
        <p14:creationId xmlns:p14="http://schemas.microsoft.com/office/powerpoint/2010/main" val="14076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en-US" altLang="zh-CN" b="1" dirty="0"/>
              <a:t>Web</a:t>
            </a:r>
            <a:r>
              <a:rPr lang="zh-CN" altLang="zh-CN" b="1" dirty="0"/>
              <a:t>信息</a:t>
            </a:r>
            <a:r>
              <a:rPr lang="zh-CN" altLang="en-US" b="1" dirty="0"/>
              <a:t>抽取过程一般包括以下几个步骤</a:t>
            </a:r>
            <a:r>
              <a:rPr lang="zh-CN" altLang="en-US" dirty="0"/>
              <a:t> ： </a:t>
            </a:r>
          </a:p>
          <a:p>
            <a:pPr lvl="1"/>
            <a:r>
              <a:rPr lang="zh-CN" altLang="en-US" dirty="0"/>
              <a:t>将</a:t>
            </a:r>
            <a:r>
              <a:rPr lang="en-US" altLang="zh-CN" dirty="0"/>
              <a:t>Web</a:t>
            </a:r>
            <a:r>
              <a:rPr lang="zh-CN" altLang="en-US" dirty="0"/>
              <a:t>网页进行预处理。</a:t>
            </a:r>
            <a:endParaRPr lang="en-US" altLang="zh-CN" dirty="0"/>
          </a:p>
          <a:p>
            <a:pPr lvl="2"/>
            <a:r>
              <a:rPr lang="zh-CN" altLang="en-US" dirty="0"/>
              <a:t>将半结构化</a:t>
            </a:r>
            <a:r>
              <a:rPr lang="en-US" altLang="zh-CN" dirty="0"/>
              <a:t>HTML</a:t>
            </a:r>
            <a:r>
              <a:rPr lang="zh-CN" altLang="en-US" dirty="0"/>
              <a:t>页面去掉无用的信息</a:t>
            </a:r>
            <a:endParaRPr lang="en-US" altLang="zh-CN" dirty="0"/>
          </a:p>
          <a:p>
            <a:pPr lvl="2"/>
            <a:r>
              <a:rPr lang="zh-CN" altLang="en-US" dirty="0"/>
              <a:t>对不规则的</a:t>
            </a:r>
            <a:r>
              <a:rPr lang="en-US" altLang="zh-CN" dirty="0"/>
              <a:t>HTML</a:t>
            </a:r>
            <a:r>
              <a:rPr lang="zh-CN" altLang="en-US" dirty="0"/>
              <a:t>标识进行修正</a:t>
            </a:r>
            <a:endParaRPr lang="en-US" altLang="zh-CN" dirty="0"/>
          </a:p>
          <a:p>
            <a:pPr lvl="1"/>
            <a:r>
              <a:rPr lang="zh-CN" altLang="en-US" dirty="0"/>
              <a:t>用一组信息模式描述所需要抽取的信息。</a:t>
            </a:r>
            <a:endParaRPr lang="en-US" altLang="zh-CN" dirty="0"/>
          </a:p>
          <a:p>
            <a:pPr lvl="2"/>
            <a:r>
              <a:rPr lang="zh-CN" altLang="en-US" dirty="0"/>
              <a:t>通常可以针对某一领域的信息特征预定义好一系列的信息模式，</a:t>
            </a:r>
            <a:endParaRPr lang="en-US" altLang="zh-CN" dirty="0"/>
          </a:p>
          <a:p>
            <a:pPr lvl="2"/>
            <a:r>
              <a:rPr lang="zh-CN" altLang="en-US" dirty="0"/>
              <a:t>存放在模式库中供用户选用。</a:t>
            </a:r>
          </a:p>
        </p:txBody>
      </p:sp>
    </p:spTree>
    <p:extLst>
      <p:ext uri="{BB962C8B-B14F-4D97-AF65-F5344CB8AC3E}">
        <p14:creationId xmlns:p14="http://schemas.microsoft.com/office/powerpoint/2010/main" val="1810317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pPr lvl="1"/>
            <a:r>
              <a:rPr lang="zh-CN" altLang="en-US" dirty="0"/>
              <a:t>对文本进行合理的词法、句法及语义分析，</a:t>
            </a:r>
            <a:endParaRPr lang="en-US" altLang="zh-CN" dirty="0"/>
          </a:p>
          <a:p>
            <a:pPr lvl="2"/>
            <a:r>
              <a:rPr lang="zh-CN" altLang="en-US" dirty="0"/>
              <a:t>通常包括识别特定的名词短语和动词短语。 </a:t>
            </a:r>
          </a:p>
          <a:p>
            <a:pPr lvl="1"/>
            <a:r>
              <a:rPr lang="zh-CN" altLang="en-US" dirty="0"/>
              <a:t>使用</a:t>
            </a:r>
            <a:r>
              <a:rPr lang="zh-CN" altLang="en-US" dirty="0">
                <a:solidFill>
                  <a:srgbClr val="FF0000"/>
                </a:solidFill>
              </a:rPr>
              <a:t>模式匹配</a:t>
            </a:r>
            <a:r>
              <a:rPr lang="zh-CN" altLang="en-US" dirty="0"/>
              <a:t>方法识别指定的信息模式的各个部分。 </a:t>
            </a:r>
          </a:p>
          <a:p>
            <a:pPr lvl="1"/>
            <a:r>
              <a:rPr lang="zh-CN" altLang="en-US" dirty="0"/>
              <a:t>进行上下文分析和推理，确定信息的最终形式。 </a:t>
            </a:r>
          </a:p>
          <a:p>
            <a:pPr lvl="1"/>
            <a:r>
              <a:rPr lang="zh-CN" altLang="en-US" dirty="0"/>
              <a:t>将结果输出成结构化的描述型式以便由网络集成系统进行查询分析。 </a:t>
            </a:r>
          </a:p>
          <a:p>
            <a:endParaRPr lang="zh-CN" altLang="en-US" dirty="0"/>
          </a:p>
        </p:txBody>
      </p:sp>
    </p:spTree>
    <p:extLst>
      <p:ext uri="{BB962C8B-B14F-4D97-AF65-F5344CB8AC3E}">
        <p14:creationId xmlns:p14="http://schemas.microsoft.com/office/powerpoint/2010/main" val="4153965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1" name="Picture 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17500" y="2133600"/>
            <a:ext cx="4020082" cy="2590800"/>
          </a:xfrm>
          <a:prstGeom prst="rect">
            <a:avLst/>
          </a:prstGeom>
          <a:noFill/>
          <a:ln w="12700" cap="flat">
            <a:solidFill>
              <a:schemeClr val="tx1"/>
            </a:solidFill>
            <a:prstDash val="solid"/>
            <a:round/>
            <a:headEnd/>
            <a:tailEnd/>
          </a:ln>
        </p:spPr>
      </p:pic>
      <p:sp>
        <p:nvSpPr>
          <p:cNvPr id="256005" name="Rectangle 5"/>
          <p:cNvSpPr>
            <a:spLocks noGrp="1" noChangeArrowheads="1"/>
          </p:cNvSpPr>
          <p:nvPr>
            <p:ph type="title"/>
          </p:nvPr>
        </p:nvSpPr>
        <p:spPr>
          <a:xfrm>
            <a:off x="1371600" y="1066800"/>
            <a:ext cx="7924800" cy="685800"/>
          </a:xfrm>
          <a:ln/>
        </p:spPr>
        <p:txBody>
          <a:bodyPr vert="horz" lIns="91440" tIns="45720" rIns="132080" bIns="45720" rtlCol="0" anchor="ctr">
            <a:normAutofit fontScale="90000"/>
          </a:bodyPr>
          <a:lstStyle/>
          <a:p>
            <a:r>
              <a:rPr lang="en-US" dirty="0"/>
              <a:t>Extracting Relation Triples from Text</a:t>
            </a:r>
          </a:p>
        </p:txBody>
      </p:sp>
      <p:sp>
        <p:nvSpPr>
          <p:cNvPr id="256008" name="Rectangle 8"/>
          <p:cNvSpPr>
            <a:spLocks/>
          </p:cNvSpPr>
          <p:nvPr/>
        </p:nvSpPr>
        <p:spPr bwMode="auto">
          <a:xfrm>
            <a:off x="5054600" y="2371725"/>
            <a:ext cx="3733800" cy="1066800"/>
          </a:xfrm>
          <a:prstGeom prst="rect">
            <a:avLst/>
          </a:prstGeom>
          <a:noFill/>
          <a:ln w="12700" cap="flat">
            <a:noFill/>
            <a:miter lim="800000"/>
            <a:headEnd type="none" w="med" len="med"/>
            <a:tailEnd type="none" w="med" len="med"/>
          </a:ln>
        </p:spPr>
        <p:txBody>
          <a:bodyPr lIns="0" tIns="0" rIns="40639" bIns="0">
            <a:prstTxWarp prst="textNoShape">
              <a:avLst/>
            </a:prstTxWarp>
          </a:bodyPr>
          <a:lstStyle/>
          <a:p>
            <a:pPr marL="39688" algn="ctr"/>
            <a:endParaRPr lang="en-US" dirty="0">
              <a:ea typeface="Arial" charset="0"/>
              <a:cs typeface="Arial" charset="0"/>
            </a:endParaRPr>
          </a:p>
        </p:txBody>
      </p:sp>
      <p:sp>
        <p:nvSpPr>
          <p:cNvPr id="256009" name="AutoShape 9"/>
          <p:cNvSpPr>
            <a:spLocks/>
          </p:cNvSpPr>
          <p:nvPr/>
        </p:nvSpPr>
        <p:spPr bwMode="auto">
          <a:xfrm rot="5407130">
            <a:off x="6820531" y="4000577"/>
            <a:ext cx="304324" cy="228444"/>
          </a:xfrm>
          <a:prstGeom prst="rightArrow">
            <a:avLst>
              <a:gd name="adj1" fmla="val 20000"/>
              <a:gd name="adj2" fmla="val 96003"/>
            </a:avLst>
          </a:prstGeom>
          <a:solidFill>
            <a:srgbClr val="000000"/>
          </a:solidFill>
          <a:ln w="25400" cap="flat">
            <a:solidFill>
              <a:srgbClr val="000000"/>
            </a:solidFill>
            <a:prstDash val="solid"/>
            <a:round/>
            <a:headEnd type="none" w="med" len="med"/>
            <a:tailEnd type="none" w="med" len="med"/>
          </a:ln>
        </p:spPr>
        <p:txBody>
          <a:bodyPr lIns="0" tIns="0" rIns="0" bIns="0">
            <a:prstTxWarp prst="textNoShape">
              <a:avLst/>
            </a:prstTxWarp>
          </a:bodyPr>
          <a:lstStyle/>
          <a:p>
            <a:endParaRPr lang="en-US"/>
          </a:p>
        </p:txBody>
      </p:sp>
      <p:sp>
        <p:nvSpPr>
          <p:cNvPr id="2" name="TextBox 1"/>
          <p:cNvSpPr txBox="1"/>
          <p:nvPr/>
        </p:nvSpPr>
        <p:spPr>
          <a:xfrm>
            <a:off x="4648200" y="1752601"/>
            <a:ext cx="4191000" cy="2246769"/>
          </a:xfrm>
          <a:prstGeom prst="rect">
            <a:avLst/>
          </a:prstGeom>
          <a:noFill/>
        </p:spPr>
        <p:txBody>
          <a:bodyPr wrap="square" rtlCol="0">
            <a:spAutoFit/>
          </a:bodyPr>
          <a:lstStyle/>
          <a:p>
            <a:r>
              <a:rPr lang="en-US" dirty="0"/>
              <a:t> </a:t>
            </a:r>
            <a:r>
              <a:rPr lang="en-US" sz="2000" dirty="0"/>
              <a:t>The </a:t>
            </a:r>
            <a:r>
              <a:rPr lang="en-US" sz="2000" dirty="0">
                <a:solidFill>
                  <a:srgbClr val="0000FF"/>
                </a:solidFill>
              </a:rPr>
              <a:t>Leland Stanford Junior University, commonly referred to as Stanford University or Stanford</a:t>
            </a:r>
            <a:r>
              <a:rPr lang="en-US" sz="2000" dirty="0"/>
              <a:t>, is an American private </a:t>
            </a:r>
            <a:r>
              <a:rPr lang="en-US" sz="2000" dirty="0">
                <a:solidFill>
                  <a:srgbClr val="660066"/>
                </a:solidFill>
              </a:rPr>
              <a:t>research university </a:t>
            </a:r>
            <a:r>
              <a:rPr lang="en-US" sz="2000" dirty="0">
                <a:solidFill>
                  <a:srgbClr val="008000"/>
                </a:solidFill>
              </a:rPr>
              <a:t>located in Stanford, California</a:t>
            </a:r>
            <a:r>
              <a:rPr lang="en-US" sz="2000" dirty="0"/>
              <a:t> </a:t>
            </a:r>
            <a:r>
              <a:rPr lang="en-US" sz="2000" dirty="0">
                <a:solidFill>
                  <a:srgbClr val="FF0000"/>
                </a:solidFill>
              </a:rPr>
              <a:t>… near Palo Alto, California</a:t>
            </a:r>
            <a:r>
              <a:rPr lang="en-US" sz="2000" dirty="0">
                <a:solidFill>
                  <a:srgbClr val="FF6600"/>
                </a:solidFill>
              </a:rPr>
              <a:t>… Leland Stanford…founded the university in 1891</a:t>
            </a:r>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1752601"/>
            <a:ext cx="6159500" cy="3969579"/>
          </a:xfrm>
          <a:prstGeom prst="rect">
            <a:avLst/>
          </a:prstGeom>
          <a:noFill/>
          <a:ln w="12700" cap="flat">
            <a:solidFill>
              <a:schemeClr val="tx1"/>
            </a:solidFill>
            <a:prstDash val="solid"/>
            <a:round/>
            <a:headEnd/>
            <a:tailEnd/>
          </a:ln>
        </p:spPr>
      </p:pic>
      <p:sp>
        <p:nvSpPr>
          <p:cNvPr id="256006" name="Rectangle 6"/>
          <p:cNvSpPr>
            <a:spLocks/>
          </p:cNvSpPr>
          <p:nvPr/>
        </p:nvSpPr>
        <p:spPr bwMode="auto">
          <a:xfrm>
            <a:off x="4495800" y="4343400"/>
            <a:ext cx="4572000" cy="1504950"/>
          </a:xfrm>
          <a:prstGeom prst="rect">
            <a:avLst/>
          </a:prstGeom>
          <a:noFill/>
          <a:ln w="12700" cap="flat">
            <a:solidFill>
              <a:srgbClr val="000000"/>
            </a:solidFill>
            <a:prstDash val="solid"/>
            <a:miter lim="800000"/>
            <a:headEnd type="none" w="med" len="med"/>
            <a:tailEnd type="none" w="med" len="med"/>
          </a:ln>
        </p:spPr>
        <p:txBody>
          <a:bodyPr lIns="0" tIns="0" rIns="40639" bIns="0">
            <a:prstTxWarp prst="textNoShape">
              <a:avLst/>
            </a:prstTxWarp>
          </a:bodyPr>
          <a:lstStyle/>
          <a:p>
            <a:pPr marL="39688"/>
            <a:r>
              <a:rPr lang="en-US" sz="1600" dirty="0">
                <a:solidFill>
                  <a:srgbClr val="0000FF"/>
                </a:solidFill>
                <a:ea typeface="Arial" charset="0"/>
                <a:cs typeface="Arial" charset="0"/>
              </a:rPr>
              <a:t>Stanford</a:t>
            </a:r>
            <a:r>
              <a:rPr lang="en-US" sz="1600" i="1" dirty="0">
                <a:solidFill>
                  <a:srgbClr val="0000FF"/>
                </a:solidFill>
                <a:ea typeface="Arial" charset="0"/>
                <a:cs typeface="Arial" charset="0"/>
              </a:rPr>
              <a:t> </a:t>
            </a:r>
            <a:r>
              <a:rPr lang="en-US" sz="1600" dirty="0">
                <a:solidFill>
                  <a:srgbClr val="0000FF"/>
                </a:solidFill>
                <a:ea typeface="Arial" charset="0"/>
                <a:cs typeface="Arial" charset="0"/>
              </a:rPr>
              <a:t>EQ Leland Stanford Junior University</a:t>
            </a:r>
          </a:p>
          <a:p>
            <a:pPr marL="39688"/>
            <a:r>
              <a:rPr lang="en-US" sz="1600" dirty="0">
                <a:solidFill>
                  <a:srgbClr val="008000"/>
                </a:solidFill>
                <a:ea typeface="Arial" charset="0"/>
                <a:cs typeface="Arial" charset="0"/>
              </a:rPr>
              <a:t>Stanford</a:t>
            </a:r>
            <a:r>
              <a:rPr lang="en-US" sz="1600" i="1" dirty="0">
                <a:solidFill>
                  <a:srgbClr val="008000"/>
                </a:solidFill>
                <a:ea typeface="Arial" charset="0"/>
                <a:cs typeface="Arial" charset="0"/>
              </a:rPr>
              <a:t> </a:t>
            </a:r>
            <a:r>
              <a:rPr lang="en-US" sz="1600" dirty="0">
                <a:solidFill>
                  <a:srgbClr val="008000"/>
                </a:solidFill>
                <a:ea typeface="Arial" charset="0"/>
                <a:cs typeface="Arial" charset="0"/>
              </a:rPr>
              <a:t>LOC-IN California</a:t>
            </a:r>
          </a:p>
          <a:p>
            <a:pPr marL="39688"/>
            <a:r>
              <a:rPr lang="en-US" sz="1600" dirty="0">
                <a:solidFill>
                  <a:srgbClr val="660066"/>
                </a:solidFill>
                <a:ea typeface="Arial" charset="0"/>
                <a:cs typeface="Arial" charset="0"/>
              </a:rPr>
              <a:t>Stanford</a:t>
            </a:r>
            <a:r>
              <a:rPr lang="en-US" sz="1600" i="1" dirty="0">
                <a:solidFill>
                  <a:srgbClr val="660066"/>
                </a:solidFill>
                <a:ea typeface="Arial" charset="0"/>
                <a:cs typeface="Arial" charset="0"/>
              </a:rPr>
              <a:t> </a:t>
            </a:r>
            <a:r>
              <a:rPr lang="en-US" sz="1600" dirty="0">
                <a:solidFill>
                  <a:srgbClr val="660066"/>
                </a:solidFill>
                <a:ea typeface="Arial" charset="0"/>
                <a:cs typeface="Arial" charset="0"/>
              </a:rPr>
              <a:t>IS-A research university</a:t>
            </a:r>
          </a:p>
          <a:p>
            <a:pPr marL="39688"/>
            <a:r>
              <a:rPr lang="en-US" sz="1600" dirty="0">
                <a:solidFill>
                  <a:srgbClr val="FF0000"/>
                </a:solidFill>
                <a:ea typeface="Arial" charset="0"/>
                <a:cs typeface="Arial" charset="0"/>
              </a:rPr>
              <a:t>Stanford</a:t>
            </a:r>
            <a:r>
              <a:rPr lang="en-US" sz="1600" i="1" dirty="0">
                <a:solidFill>
                  <a:srgbClr val="FF0000"/>
                </a:solidFill>
                <a:ea typeface="Arial" charset="0"/>
                <a:cs typeface="Arial" charset="0"/>
              </a:rPr>
              <a:t> </a:t>
            </a:r>
            <a:r>
              <a:rPr lang="en-US" sz="1600" dirty="0">
                <a:solidFill>
                  <a:srgbClr val="FF0000"/>
                </a:solidFill>
                <a:ea typeface="Arial" charset="0"/>
                <a:cs typeface="Arial" charset="0"/>
              </a:rPr>
              <a:t>LOC-NEAR Palo Alto</a:t>
            </a:r>
          </a:p>
          <a:p>
            <a:pPr marL="39688"/>
            <a:r>
              <a:rPr lang="en-US" sz="1600" dirty="0">
                <a:solidFill>
                  <a:srgbClr val="FF6600"/>
                </a:solidFill>
                <a:ea typeface="Arial" charset="0"/>
                <a:cs typeface="Arial" charset="0"/>
              </a:rPr>
              <a:t>Stanford</a:t>
            </a:r>
            <a:r>
              <a:rPr lang="en-US" sz="1600" i="1" dirty="0">
                <a:solidFill>
                  <a:srgbClr val="FF6600"/>
                </a:solidFill>
                <a:ea typeface="Arial" charset="0"/>
                <a:cs typeface="Arial" charset="0"/>
              </a:rPr>
              <a:t> </a:t>
            </a:r>
            <a:r>
              <a:rPr lang="en-US" sz="1600" dirty="0">
                <a:solidFill>
                  <a:srgbClr val="FF6600"/>
                </a:solidFill>
                <a:ea typeface="Arial" charset="0"/>
                <a:cs typeface="Arial" charset="0"/>
              </a:rPr>
              <a:t>FOUNDED-IN 1891</a:t>
            </a:r>
          </a:p>
          <a:p>
            <a:pPr marL="39688"/>
            <a:r>
              <a:rPr lang="en-US" sz="1600" dirty="0">
                <a:solidFill>
                  <a:srgbClr val="FF6600"/>
                </a:solidFill>
                <a:ea typeface="Arial" charset="0"/>
                <a:cs typeface="Arial" charset="0"/>
              </a:rPr>
              <a:t>Stanford FOUNDER Leland Stanford</a:t>
            </a:r>
          </a:p>
        </p:txBody>
      </p:sp>
    </p:spTree>
    <p:extLst>
      <p:ext uri="{BB962C8B-B14F-4D97-AF65-F5344CB8AC3E}">
        <p14:creationId xmlns:p14="http://schemas.microsoft.com/office/powerpoint/2010/main" val="1702876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560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60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6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9" grpId="0" animBg="1"/>
      <p:bldP spid="2" grpId="0"/>
      <p:bldP spid="25600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990600"/>
            <a:ext cx="7467600" cy="609600"/>
          </a:xfrm>
        </p:spPr>
        <p:txBody>
          <a:bodyPr>
            <a:normAutofit fontScale="90000"/>
          </a:bodyPr>
          <a:lstStyle/>
          <a:p>
            <a:r>
              <a:rPr lang="en-US" dirty="0"/>
              <a:t>Databases of Wikipedia Relations</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18</a:t>
            </a:fld>
            <a:endParaRPr lang="en-US"/>
          </a:p>
        </p:txBody>
      </p:sp>
      <p:pic>
        <p:nvPicPr>
          <p:cNvPr id="5" name="Picture 4" descr="stanfordwiki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057400"/>
            <a:ext cx="4267200" cy="3833418"/>
          </a:xfrm>
          <a:prstGeom prst="rect">
            <a:avLst/>
          </a:prstGeom>
        </p:spPr>
      </p:pic>
      <p:pic>
        <p:nvPicPr>
          <p:cNvPr id="7" name="Picture 6" descr="info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044514"/>
            <a:ext cx="6303992" cy="3949886"/>
          </a:xfrm>
          <a:prstGeom prst="rect">
            <a:avLst/>
          </a:prstGeom>
        </p:spPr>
      </p:pic>
      <p:sp>
        <p:nvSpPr>
          <p:cNvPr id="8" name="TextBox 7"/>
          <p:cNvSpPr txBox="1"/>
          <p:nvPr/>
        </p:nvSpPr>
        <p:spPr>
          <a:xfrm>
            <a:off x="4870774" y="1905001"/>
            <a:ext cx="4260526" cy="1200329"/>
          </a:xfrm>
          <a:prstGeom prst="rect">
            <a:avLst/>
          </a:prstGeom>
          <a:noFill/>
        </p:spPr>
        <p:txBody>
          <a:bodyPr wrap="none" rtlCol="0">
            <a:spAutoFit/>
          </a:bodyPr>
          <a:lstStyle/>
          <a:p>
            <a:r>
              <a:rPr lang="en-US" dirty="0"/>
              <a:t>Relations extracted from </a:t>
            </a:r>
            <a:r>
              <a:rPr lang="en-US" dirty="0" err="1"/>
              <a:t>Infobox</a:t>
            </a:r>
            <a:endParaRPr lang="en-US" dirty="0"/>
          </a:p>
          <a:p>
            <a:r>
              <a:rPr lang="en-US" dirty="0"/>
              <a:t>Stanford </a:t>
            </a:r>
            <a:r>
              <a:rPr lang="en-US" dirty="0">
                <a:solidFill>
                  <a:srgbClr val="0000FF"/>
                </a:solidFill>
              </a:rPr>
              <a:t>state </a:t>
            </a:r>
            <a:r>
              <a:rPr lang="en-US" dirty="0"/>
              <a:t>California</a:t>
            </a:r>
          </a:p>
          <a:p>
            <a:r>
              <a:rPr lang="en-US" dirty="0"/>
              <a:t>Stanford </a:t>
            </a:r>
            <a:r>
              <a:rPr lang="en-US" dirty="0">
                <a:solidFill>
                  <a:srgbClr val="0000FF"/>
                </a:solidFill>
              </a:rPr>
              <a:t>motto</a:t>
            </a:r>
            <a:r>
              <a:rPr lang="en-US" dirty="0"/>
              <a:t> “Die </a:t>
            </a:r>
            <a:r>
              <a:rPr lang="en-US" dirty="0" err="1"/>
              <a:t>Luft</a:t>
            </a:r>
            <a:r>
              <a:rPr lang="en-US" dirty="0"/>
              <a:t> der </a:t>
            </a:r>
            <a:r>
              <a:rPr lang="en-US" dirty="0" err="1"/>
              <a:t>Freiheit</a:t>
            </a:r>
            <a:r>
              <a:rPr lang="en-US" dirty="0"/>
              <a:t> </a:t>
            </a:r>
            <a:r>
              <a:rPr lang="en-US" dirty="0" err="1"/>
              <a:t>weht</a:t>
            </a:r>
            <a:r>
              <a:rPr lang="en-US" dirty="0"/>
              <a:t>”</a:t>
            </a:r>
          </a:p>
          <a:p>
            <a:r>
              <a:rPr lang="en-US" dirty="0"/>
              <a:t>…</a:t>
            </a:r>
          </a:p>
        </p:txBody>
      </p:sp>
      <p:sp>
        <p:nvSpPr>
          <p:cNvPr id="9" name="Rectangle 8"/>
          <p:cNvSpPr/>
          <p:nvPr/>
        </p:nvSpPr>
        <p:spPr bwMode="auto">
          <a:xfrm>
            <a:off x="3276600" y="2590800"/>
            <a:ext cx="1295400" cy="3276600"/>
          </a:xfrm>
          <a:prstGeom prst="rect">
            <a:avLst/>
          </a:prstGeom>
          <a:noFill/>
          <a:ln w="508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10" name="TextBox 9"/>
          <p:cNvSpPr txBox="1"/>
          <p:nvPr/>
        </p:nvSpPr>
        <p:spPr>
          <a:xfrm>
            <a:off x="2514601" y="1752600"/>
            <a:ext cx="1927451" cy="369332"/>
          </a:xfrm>
          <a:prstGeom prst="rect">
            <a:avLst/>
          </a:prstGeom>
          <a:noFill/>
        </p:spPr>
        <p:txBody>
          <a:bodyPr wrap="none" rtlCol="0">
            <a:spAutoFit/>
          </a:bodyPr>
          <a:lstStyle/>
          <a:p>
            <a:r>
              <a:rPr lang="en-US" b="1" dirty="0">
                <a:solidFill>
                  <a:srgbClr val="CC0000"/>
                </a:solidFill>
              </a:rPr>
              <a:t>Wikipedia </a:t>
            </a:r>
            <a:r>
              <a:rPr lang="en-US" b="1" dirty="0" err="1">
                <a:solidFill>
                  <a:srgbClr val="CC0000"/>
                </a:solidFill>
              </a:rPr>
              <a:t>Infobox</a:t>
            </a:r>
            <a:endParaRPr lang="en-US" b="1" dirty="0">
              <a:solidFill>
                <a:srgbClr val="CC0000"/>
              </a:solidFill>
            </a:endParaRPr>
          </a:p>
        </p:txBody>
      </p:sp>
      <p:pic>
        <p:nvPicPr>
          <p:cNvPr id="6" name="Content Placeholder 5" descr="stanford3.png"/>
          <p:cNvPicPr>
            <a:picLocks noGrp="1" noChangeAspect="1"/>
          </p:cNvPicPr>
          <p:nvPr>
            <p:ph idx="1"/>
          </p:nvPr>
        </p:nvPicPr>
        <p:blipFill>
          <a:blip r:embed="rId4">
            <a:extLst>
              <a:ext uri="{28A0092B-C50C-407E-A947-70E740481C1C}">
                <a14:useLocalDpi xmlns:a14="http://schemas.microsoft.com/office/drawing/2010/main" val="0"/>
              </a:ext>
            </a:extLst>
          </a:blip>
          <a:srcRect t="21955" b="21955"/>
          <a:stretch>
            <a:fillRect/>
          </a:stretch>
        </p:blipFill>
        <p:spPr>
          <a:xfrm>
            <a:off x="2627784" y="2590800"/>
            <a:ext cx="2971800" cy="3333750"/>
          </a:xfrm>
        </p:spPr>
      </p:pic>
    </p:spTree>
    <p:extLst>
      <p:ext uri="{BB962C8B-B14F-4D97-AF65-F5344CB8AC3E}">
        <p14:creationId xmlns:p14="http://schemas.microsoft.com/office/powerpoint/2010/main" val="127607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400" fill="hold"/>
                                        <p:tgtEl>
                                          <p:spTgt spid="6"/>
                                        </p:tgtEl>
                                        <p:attrNameLst>
                                          <p:attrName>ppt_w</p:attrName>
                                        </p:attrNameLst>
                                      </p:cBhvr>
                                      <p:tavLst>
                                        <p:tav tm="0">
                                          <p:val>
                                            <p:strVal val="#ppt_w*0.70"/>
                                          </p:val>
                                        </p:tav>
                                        <p:tav tm="100000">
                                          <p:val>
                                            <p:strVal val="#ppt_w"/>
                                          </p:val>
                                        </p:tav>
                                      </p:tavLst>
                                    </p:anim>
                                    <p:anim calcmode="lin" valueType="num">
                                      <p:cBhvr>
                                        <p:cTn id="14" dur="400" fill="hold"/>
                                        <p:tgtEl>
                                          <p:spTgt spid="6"/>
                                        </p:tgtEl>
                                        <p:attrNameLst>
                                          <p:attrName>ppt_h</p:attrName>
                                        </p:attrNameLst>
                                      </p:cBhvr>
                                      <p:tavLst>
                                        <p:tav tm="0">
                                          <p:val>
                                            <p:strVal val="#ppt_h"/>
                                          </p:val>
                                        </p:tav>
                                        <p:tav tm="100000">
                                          <p:val>
                                            <p:strVal val="#ppt_h"/>
                                          </p:val>
                                        </p:tav>
                                      </p:tavLst>
                                    </p:anim>
                                    <p:animEffect transition="in" filter="fade">
                                      <p:cBhvr>
                                        <p:cTn id="15" dur="400"/>
                                        <p:tgtEl>
                                          <p:spTgt spid="6"/>
                                        </p:tgtEl>
                                      </p:cBhvr>
                                    </p:animEffect>
                                  </p:childTnLst>
                                </p:cTn>
                              </p:par>
                            </p:childTnLst>
                          </p:cTn>
                        </p:par>
                        <p:par>
                          <p:cTn id="16" fill="hold">
                            <p:stCondLst>
                              <p:cond delay="400"/>
                            </p:stCondLst>
                            <p:childTnLst>
                              <p:par>
                                <p:cTn id="17" presetID="1" presetClass="exit" presetSubtype="0" fill="hold" grpId="1" nodeType="after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par>
                          <p:cTn id="19" fill="hold">
                            <p:stCondLst>
                              <p:cond delay="400"/>
                            </p:stCondLst>
                            <p:childTnLst>
                              <p:par>
                                <p:cTn id="20" presetID="1" presetClass="exit" presetSubtype="0" fill="hold" grpId="1" nodeType="after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par>
                          <p:cTn id="22" fill="hold">
                            <p:stCondLst>
                              <p:cond delay="400"/>
                            </p:stCondLst>
                            <p:childTnLst>
                              <p:par>
                                <p:cTn id="23" presetID="1" presetClass="exit" presetSubtype="0" fill="hold" nodeType="after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Web</a:t>
            </a:r>
            <a:r>
              <a:rPr lang="zh-CN" altLang="en-US" dirty="0"/>
              <a:t>数据抽取</a:t>
            </a:r>
          </a:p>
        </p:txBody>
      </p:sp>
      <p:sp>
        <p:nvSpPr>
          <p:cNvPr id="3" name="内容占位符 2"/>
          <p:cNvSpPr>
            <a:spLocks noGrp="1"/>
          </p:cNvSpPr>
          <p:nvPr>
            <p:ph idx="1"/>
          </p:nvPr>
        </p:nvSpPr>
        <p:spPr/>
        <p:txBody>
          <a:bodyPr>
            <a:noAutofit/>
          </a:bodyPr>
          <a:lstStyle/>
          <a:p>
            <a:pPr>
              <a:lnSpc>
                <a:spcPct val="120000"/>
              </a:lnSpc>
            </a:pPr>
            <a:r>
              <a:rPr lang="en-US" altLang="zh-CN" sz="2400" dirty="0"/>
              <a:t>Web </a:t>
            </a:r>
            <a:r>
              <a:rPr lang="zh-CN" altLang="en-US" sz="2400" dirty="0"/>
              <a:t>数据抽取是指从页面中将用户感兴趣的数据利用程序自动抽取到本地的过程。</a:t>
            </a:r>
            <a:endParaRPr lang="en-US" altLang="zh-CN" sz="2400" dirty="0"/>
          </a:p>
          <a:p>
            <a:pPr>
              <a:lnSpc>
                <a:spcPct val="120000"/>
              </a:lnSpc>
            </a:pPr>
            <a:r>
              <a:rPr lang="zh-CN" altLang="en-US" sz="2400" dirty="0"/>
              <a:t>为了能够保证抽取的准确性，必须要能够识别页面模饭。</a:t>
            </a:r>
            <a:endParaRPr lang="en-US" altLang="zh-CN" sz="2400" dirty="0"/>
          </a:p>
          <a:p>
            <a:pPr>
              <a:lnSpc>
                <a:spcPct val="120000"/>
              </a:lnSpc>
            </a:pPr>
            <a:r>
              <a:rPr lang="zh-CN" altLang="en-US" sz="2400" b="1" dirty="0">
                <a:solidFill>
                  <a:srgbClr val="0000FF"/>
                </a:solidFill>
              </a:rPr>
              <a:t>定义</a:t>
            </a:r>
            <a:r>
              <a:rPr lang="en-US" altLang="zh-CN" sz="2400" b="1" dirty="0">
                <a:solidFill>
                  <a:srgbClr val="0000FF"/>
                </a:solidFill>
              </a:rPr>
              <a:t>(</a:t>
            </a:r>
            <a:r>
              <a:rPr lang="zh-CN" altLang="en-US" sz="2400" b="1" dirty="0">
                <a:solidFill>
                  <a:srgbClr val="0000FF"/>
                </a:solidFill>
              </a:rPr>
              <a:t>页面模板</a:t>
            </a:r>
            <a:r>
              <a:rPr lang="en-US" altLang="zh-CN" sz="2400" b="1" dirty="0">
                <a:solidFill>
                  <a:srgbClr val="0000FF"/>
                </a:solidFill>
              </a:rPr>
              <a:t>) </a:t>
            </a:r>
            <a:r>
              <a:rPr lang="zh-CN" altLang="en-US" sz="2400" dirty="0"/>
              <a:t>页面模板</a:t>
            </a:r>
            <a:r>
              <a:rPr lang="en-US" altLang="zh-CN" sz="2400" dirty="0"/>
              <a:t>T= &lt; C</a:t>
            </a:r>
            <a:r>
              <a:rPr lang="zh-CN" altLang="en-US" sz="2400" dirty="0"/>
              <a:t>，</a:t>
            </a:r>
            <a:r>
              <a:rPr lang="en-US" altLang="zh-CN" sz="2400" dirty="0"/>
              <a:t>L</a:t>
            </a:r>
            <a:r>
              <a:rPr lang="zh-CN" altLang="en-US" sz="2400" dirty="0"/>
              <a:t>，</a:t>
            </a:r>
            <a:r>
              <a:rPr lang="en-US" altLang="zh-CN" sz="2400" dirty="0"/>
              <a:t>S&gt; </a:t>
            </a:r>
          </a:p>
          <a:p>
            <a:pPr lvl="1">
              <a:lnSpc>
                <a:spcPct val="120000"/>
              </a:lnSpc>
            </a:pPr>
            <a:r>
              <a:rPr lang="zh-CN" altLang="en-US" sz="2000" dirty="0"/>
              <a:t>是不完全的页面，</a:t>
            </a:r>
            <a:endParaRPr lang="en-US" altLang="zh-CN" sz="2000" dirty="0"/>
          </a:p>
          <a:p>
            <a:pPr lvl="1">
              <a:lnSpc>
                <a:spcPct val="120000"/>
              </a:lnSpc>
            </a:pPr>
            <a:r>
              <a:rPr lang="zh-CN" altLang="en-US" sz="2000" dirty="0"/>
              <a:t>它是相似页面之间不变的部分，</a:t>
            </a:r>
            <a:endParaRPr lang="en-US" altLang="zh-CN" sz="2000" dirty="0"/>
          </a:p>
          <a:p>
            <a:pPr lvl="1">
              <a:lnSpc>
                <a:spcPct val="120000"/>
              </a:lnSpc>
            </a:pPr>
            <a:r>
              <a:rPr lang="zh-CN" altLang="en-US" sz="2000" dirty="0"/>
              <a:t>用来按照结构化数据生成供用户浏览的页面。</a:t>
            </a:r>
            <a:endParaRPr lang="en-US" altLang="zh-CN" sz="2000" dirty="0"/>
          </a:p>
        </p:txBody>
      </p:sp>
    </p:spTree>
    <p:extLst>
      <p:ext uri="{BB962C8B-B14F-4D97-AF65-F5344CB8AC3E}">
        <p14:creationId xmlns:p14="http://schemas.microsoft.com/office/powerpoint/2010/main" val="1194515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b="1" dirty="0"/>
              <a:t>一、</a:t>
            </a:r>
            <a:r>
              <a:rPr lang="en-US" altLang="zh-CN" b="1" dirty="0"/>
              <a:t>WEB</a:t>
            </a:r>
            <a:r>
              <a:rPr lang="zh-CN" altLang="en-US" b="1" dirty="0"/>
              <a:t>数据</a:t>
            </a:r>
            <a:r>
              <a:rPr lang="zh-CN" altLang="zh-CN" b="1" dirty="0"/>
              <a:t>抽取</a:t>
            </a:r>
            <a:endParaRPr lang="en-US" altLang="zh-CN" b="1" dirty="0"/>
          </a:p>
          <a:p>
            <a:pPr lvl="1">
              <a:lnSpc>
                <a:spcPct val="120000"/>
              </a:lnSpc>
            </a:pPr>
            <a:r>
              <a:rPr lang="en-US" altLang="zh-CN" dirty="0"/>
              <a:t>1.1 </a:t>
            </a:r>
            <a:r>
              <a:rPr lang="zh-CN" altLang="en-US" dirty="0"/>
              <a:t>信息抽取</a:t>
            </a:r>
            <a:endParaRPr lang="en-US" altLang="zh-CN" dirty="0"/>
          </a:p>
          <a:p>
            <a:pPr lvl="1">
              <a:lnSpc>
                <a:spcPct val="120000"/>
              </a:lnSpc>
            </a:pPr>
            <a:r>
              <a:rPr lang="en-US" altLang="zh-CN" dirty="0"/>
              <a:t>1.2 Web</a:t>
            </a:r>
            <a:r>
              <a:rPr lang="zh-CN" altLang="en-US" dirty="0"/>
              <a:t>信息抽取</a:t>
            </a:r>
            <a:endParaRPr lang="en-US" altLang="zh-CN" dirty="0"/>
          </a:p>
          <a:p>
            <a:pPr lvl="1">
              <a:lnSpc>
                <a:spcPct val="120000"/>
              </a:lnSpc>
            </a:pPr>
            <a:r>
              <a:rPr lang="en-US" altLang="zh-CN" dirty="0"/>
              <a:t>1.3  Web</a:t>
            </a:r>
            <a:r>
              <a:rPr lang="zh-CN" altLang="en-US" dirty="0"/>
              <a:t>数据抽取</a:t>
            </a:r>
            <a:endParaRPr lang="zh-CN" altLang="zh-CN" dirty="0"/>
          </a:p>
          <a:p>
            <a:pPr>
              <a:lnSpc>
                <a:spcPct val="120000"/>
              </a:lnSpc>
            </a:pPr>
            <a:r>
              <a:rPr lang="zh-CN" altLang="en-US" b="1" dirty="0"/>
              <a:t>二、</a:t>
            </a:r>
            <a:r>
              <a:rPr lang="en-US" altLang="zh-CN" b="1" dirty="0"/>
              <a:t>Web</a:t>
            </a:r>
            <a:r>
              <a:rPr lang="zh-CN" altLang="zh-CN" b="1" dirty="0"/>
              <a:t>数据抽取方法</a:t>
            </a:r>
          </a:p>
          <a:p>
            <a:pPr>
              <a:lnSpc>
                <a:spcPct val="120000"/>
              </a:lnSpc>
            </a:pPr>
            <a:r>
              <a:rPr lang="zh-CN" altLang="en-US" dirty="0"/>
              <a:t>三、</a:t>
            </a:r>
            <a:r>
              <a:rPr lang="en-US" altLang="zh-CN" dirty="0"/>
              <a:t>Web </a:t>
            </a:r>
            <a:r>
              <a:rPr lang="zh-CN" altLang="zh-CN" dirty="0"/>
              <a:t>数据抽取评价标准</a:t>
            </a:r>
            <a:endParaRPr lang="zh-CN" altLang="zh-CN" b="1" dirty="0"/>
          </a:p>
          <a:p>
            <a:pPr>
              <a:lnSpc>
                <a:spcPct val="120000"/>
              </a:lnSpc>
            </a:pPr>
            <a:r>
              <a:rPr lang="zh-CN" altLang="en-US" b="1" dirty="0"/>
              <a:t>四、</a:t>
            </a:r>
            <a:r>
              <a:rPr lang="zh-CN" altLang="zh-CN" b="1" dirty="0"/>
              <a:t>包装器</a:t>
            </a:r>
            <a:endParaRPr lang="en-US" altLang="zh-CN" b="1" dirty="0"/>
          </a:p>
          <a:p>
            <a:pPr lvl="1">
              <a:lnSpc>
                <a:spcPct val="120000"/>
              </a:lnSpc>
            </a:pPr>
            <a:r>
              <a:rPr lang="en-US" altLang="zh-CN" dirty="0"/>
              <a:t>4.1 </a:t>
            </a:r>
            <a:r>
              <a:rPr lang="zh-CN" altLang="en-US" dirty="0"/>
              <a:t>基于分界符的规则</a:t>
            </a:r>
            <a:endParaRPr lang="en-US" altLang="zh-CN" dirty="0"/>
          </a:p>
          <a:p>
            <a:pPr lvl="1">
              <a:lnSpc>
                <a:spcPct val="120000"/>
              </a:lnSpc>
            </a:pPr>
            <a:r>
              <a:rPr lang="en-US" altLang="zh-CN" dirty="0"/>
              <a:t>4.2  </a:t>
            </a:r>
            <a:r>
              <a:rPr lang="zh-CN" altLang="en-US" dirty="0"/>
              <a:t>基于树路径的规则</a:t>
            </a:r>
            <a:endParaRPr lang="en-US" altLang="zh-CN" dirty="0"/>
          </a:p>
          <a:p>
            <a:pPr lvl="1">
              <a:lnSpc>
                <a:spcPct val="120000"/>
              </a:lnSpc>
            </a:pPr>
            <a:r>
              <a:rPr lang="en-US" altLang="zh-CN" dirty="0"/>
              <a:t>4.3 </a:t>
            </a:r>
            <a:r>
              <a:rPr lang="zh-CN" altLang="en-US" dirty="0"/>
              <a:t>包装器与爬虫软件的不同</a:t>
            </a:r>
            <a:endParaRPr lang="zh-CN" altLang="zh-CN" dirty="0"/>
          </a:p>
          <a:p>
            <a:pPr>
              <a:lnSpc>
                <a:spcPct val="120000"/>
              </a:lnSpc>
            </a:pPr>
            <a:r>
              <a:rPr lang="zh-CN" altLang="en-US" dirty="0"/>
              <a:t>五、</a:t>
            </a:r>
            <a:r>
              <a:rPr lang="en-US" altLang="zh-CN" dirty="0"/>
              <a:t>SG-WRAP</a:t>
            </a:r>
            <a:r>
              <a:rPr lang="zh-CN" altLang="zh-CN" dirty="0"/>
              <a:t>包装器</a:t>
            </a:r>
            <a:endParaRPr lang="zh-CN" altLang="zh-CN" b="1" dirty="0"/>
          </a:p>
        </p:txBody>
      </p:sp>
    </p:spTree>
    <p:extLst>
      <p:ext uri="{BB962C8B-B14F-4D97-AF65-F5344CB8AC3E}">
        <p14:creationId xmlns:p14="http://schemas.microsoft.com/office/powerpoint/2010/main" val="2559975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Autofit/>
          </a:bodyPr>
          <a:lstStyle/>
          <a:p>
            <a:pPr>
              <a:lnSpc>
                <a:spcPct val="120000"/>
              </a:lnSpc>
            </a:pPr>
            <a:r>
              <a:rPr lang="zh-CN" altLang="en-US" sz="2400" b="1" dirty="0">
                <a:solidFill>
                  <a:srgbClr val="0000FF"/>
                </a:solidFill>
              </a:rPr>
              <a:t>定义</a:t>
            </a:r>
            <a:r>
              <a:rPr lang="en-US" altLang="zh-CN" sz="2400" b="1" dirty="0">
                <a:solidFill>
                  <a:srgbClr val="0000FF"/>
                </a:solidFill>
              </a:rPr>
              <a:t>(</a:t>
            </a:r>
            <a:r>
              <a:rPr lang="zh-CN" altLang="en-US" sz="2400" b="1" dirty="0">
                <a:solidFill>
                  <a:srgbClr val="0000FF"/>
                </a:solidFill>
              </a:rPr>
              <a:t>页面模板</a:t>
            </a:r>
            <a:r>
              <a:rPr lang="en-US" altLang="zh-CN" sz="2400" b="1" dirty="0">
                <a:solidFill>
                  <a:srgbClr val="0000FF"/>
                </a:solidFill>
              </a:rPr>
              <a:t>) </a:t>
            </a:r>
            <a:r>
              <a:rPr lang="zh-CN" altLang="en-US" sz="2400" dirty="0"/>
              <a:t>页面模板</a:t>
            </a:r>
            <a:r>
              <a:rPr lang="en-US" altLang="zh-CN" sz="2400" dirty="0"/>
              <a:t>T= &lt; C</a:t>
            </a:r>
            <a:r>
              <a:rPr lang="zh-CN" altLang="en-US" sz="2400" dirty="0"/>
              <a:t>，</a:t>
            </a:r>
            <a:r>
              <a:rPr lang="en-US" altLang="zh-CN" sz="2400" dirty="0"/>
              <a:t>L</a:t>
            </a:r>
            <a:r>
              <a:rPr lang="zh-CN" altLang="en-US" sz="2400" dirty="0"/>
              <a:t>，</a:t>
            </a:r>
            <a:r>
              <a:rPr lang="en-US" altLang="zh-CN" sz="2400" dirty="0"/>
              <a:t>S&gt;</a:t>
            </a:r>
          </a:p>
          <a:p>
            <a:pPr>
              <a:lnSpc>
                <a:spcPct val="120000"/>
              </a:lnSpc>
            </a:pPr>
            <a:r>
              <a:rPr lang="zh-CN" altLang="en-US" sz="2400" dirty="0"/>
              <a:t>包含了一些共同的页面内容</a:t>
            </a:r>
            <a:r>
              <a:rPr lang="en-US" altLang="zh-CN" sz="2400" dirty="0"/>
              <a:t>C</a:t>
            </a:r>
            <a:r>
              <a:rPr lang="zh-CN" altLang="en-US" sz="2400" dirty="0"/>
              <a:t>、严格定义的格式</a:t>
            </a:r>
            <a:r>
              <a:rPr lang="en-US" altLang="zh-CN" sz="2400" dirty="0"/>
              <a:t>L</a:t>
            </a:r>
            <a:r>
              <a:rPr lang="zh-CN" altLang="en-US" sz="2400" dirty="0"/>
              <a:t>和既定的页面数据模式</a:t>
            </a:r>
            <a:r>
              <a:rPr lang="en-US" altLang="zh-CN" sz="2400" dirty="0"/>
              <a:t>S.</a:t>
            </a:r>
          </a:p>
          <a:p>
            <a:pPr lvl="1">
              <a:lnSpc>
                <a:spcPct val="120000"/>
              </a:lnSpc>
            </a:pPr>
            <a:r>
              <a:rPr lang="en-US" altLang="zh-CN" sz="2000" dirty="0"/>
              <a:t>C</a:t>
            </a:r>
            <a:r>
              <a:rPr lang="zh-CN" altLang="en-US" sz="2000" dirty="0"/>
              <a:t>包含了导航、版权声明、固定页面修饰等这些</a:t>
            </a:r>
            <a:r>
              <a:rPr lang="zh-CN" altLang="en-US" sz="2000" dirty="0">
                <a:solidFill>
                  <a:srgbClr val="FF0000"/>
                </a:solidFill>
              </a:rPr>
              <a:t>不变</a:t>
            </a:r>
            <a:r>
              <a:rPr lang="zh-CN" altLang="en-US" sz="2000" dirty="0"/>
              <a:t>的内容</a:t>
            </a:r>
            <a:r>
              <a:rPr lang="en-US" altLang="zh-CN" sz="2000" dirty="0"/>
              <a:t>;</a:t>
            </a:r>
          </a:p>
          <a:p>
            <a:pPr lvl="1">
              <a:lnSpc>
                <a:spcPct val="120000"/>
              </a:lnSpc>
            </a:pPr>
            <a:r>
              <a:rPr lang="en-US" altLang="zh-CN" sz="2000" dirty="0"/>
              <a:t>L</a:t>
            </a:r>
            <a:r>
              <a:rPr lang="zh-CN" altLang="en-US" sz="2000" dirty="0"/>
              <a:t>包含了页面数据的格式规范；</a:t>
            </a:r>
            <a:endParaRPr lang="en-US" altLang="zh-CN" sz="2000" dirty="0"/>
          </a:p>
          <a:p>
            <a:pPr lvl="1">
              <a:lnSpc>
                <a:spcPct val="120000"/>
              </a:lnSpc>
            </a:pPr>
            <a:r>
              <a:rPr lang="en-US" altLang="zh-CN" sz="2000" dirty="0"/>
              <a:t>S</a:t>
            </a:r>
            <a:r>
              <a:rPr lang="zh-CN" altLang="en-US" sz="2000" dirty="0"/>
              <a:t>则是能够从页面数据中观察到的模式</a:t>
            </a:r>
          </a:p>
        </p:txBody>
      </p:sp>
    </p:spTree>
    <p:extLst>
      <p:ext uri="{BB962C8B-B14F-4D97-AF65-F5344CB8AC3E}">
        <p14:creationId xmlns:p14="http://schemas.microsoft.com/office/powerpoint/2010/main" val="3025023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pPr algn="just">
              <a:lnSpc>
                <a:spcPct val="110000"/>
              </a:lnSpc>
            </a:pPr>
            <a:r>
              <a:rPr lang="zh-CN" altLang="en-US" b="1" dirty="0">
                <a:solidFill>
                  <a:srgbClr val="0000FF"/>
                </a:solidFill>
              </a:rPr>
              <a:t>定义</a:t>
            </a:r>
            <a:r>
              <a:rPr lang="en-US" altLang="zh-CN" b="1" dirty="0">
                <a:solidFill>
                  <a:srgbClr val="0000FF"/>
                </a:solidFill>
              </a:rPr>
              <a:t> ( Web</a:t>
            </a:r>
            <a:r>
              <a:rPr lang="zh-CN" altLang="en-US" b="1" dirty="0">
                <a:solidFill>
                  <a:srgbClr val="0000FF"/>
                </a:solidFill>
              </a:rPr>
              <a:t>数据抽取</a:t>
            </a:r>
            <a:r>
              <a:rPr lang="en-US" altLang="zh-CN" b="1" dirty="0">
                <a:solidFill>
                  <a:srgbClr val="0000FF"/>
                </a:solidFill>
              </a:rPr>
              <a:t>) </a:t>
            </a:r>
            <a:r>
              <a:rPr lang="zh-CN" altLang="en-US" dirty="0"/>
              <a:t>给定页面集合</a:t>
            </a:r>
            <a:r>
              <a:rPr lang="en-US" altLang="zh-CN" dirty="0"/>
              <a:t>W={</a:t>
            </a:r>
            <a:r>
              <a:rPr lang="en-US" altLang="zh-CN" dirty="0" err="1"/>
              <a:t>w</a:t>
            </a:r>
            <a:r>
              <a:rPr lang="en-US" altLang="zh-CN" baseline="-25000" dirty="0" err="1"/>
              <a:t>i</a:t>
            </a:r>
            <a:r>
              <a:rPr lang="en-US" altLang="zh-CN" dirty="0"/>
              <a:t>}</a:t>
            </a:r>
            <a:r>
              <a:rPr lang="zh-CN" altLang="en-US" dirty="0"/>
              <a:t>，它通过页面模板</a:t>
            </a:r>
            <a:r>
              <a:rPr lang="en-US" altLang="zh-CN" dirty="0"/>
              <a:t>T</a:t>
            </a:r>
            <a:r>
              <a:rPr lang="zh-CN" altLang="en-US" dirty="0"/>
              <a:t>生成，包含数据</a:t>
            </a:r>
            <a:r>
              <a:rPr lang="en-US" altLang="zh-CN" dirty="0"/>
              <a:t>D={d</a:t>
            </a:r>
            <a:r>
              <a:rPr lang="en-US" altLang="zh-CN" baseline="-25000" dirty="0"/>
              <a:t>i</a:t>
            </a:r>
            <a:r>
              <a:rPr lang="en-US" altLang="zh-CN" dirty="0"/>
              <a:t>}</a:t>
            </a:r>
            <a:r>
              <a:rPr lang="zh-CN" altLang="en-US" dirty="0"/>
              <a:t>，</a:t>
            </a:r>
            <a:endParaRPr lang="en-US" altLang="zh-CN" dirty="0"/>
          </a:p>
          <a:p>
            <a:pPr lvl="1" algn="just">
              <a:lnSpc>
                <a:spcPct val="110000"/>
              </a:lnSpc>
            </a:pPr>
            <a:r>
              <a:rPr lang="zh-CN" altLang="en-US" dirty="0"/>
              <a:t>即</a:t>
            </a:r>
            <a:r>
              <a:rPr lang="en-US" altLang="zh-CN" dirty="0"/>
              <a:t>W={</a:t>
            </a:r>
            <a:r>
              <a:rPr lang="en-US" altLang="zh-CN" dirty="0" err="1"/>
              <a:t>w</a:t>
            </a:r>
            <a:r>
              <a:rPr lang="en-US" altLang="zh-CN" baseline="-25000" dirty="0" err="1"/>
              <a:t>i</a:t>
            </a:r>
            <a:r>
              <a:rPr lang="en-US" altLang="zh-CN" dirty="0"/>
              <a:t>| </a:t>
            </a:r>
            <a:r>
              <a:rPr lang="en-US" altLang="zh-CN" dirty="0" err="1"/>
              <a:t>w</a:t>
            </a:r>
            <a:r>
              <a:rPr lang="en-US" altLang="zh-CN" baseline="-25000" dirty="0" err="1"/>
              <a:t>i</a:t>
            </a:r>
            <a:r>
              <a:rPr lang="en-US" altLang="zh-CN" baseline="-25000" dirty="0"/>
              <a:t> </a:t>
            </a:r>
            <a:r>
              <a:rPr lang="en-US" altLang="zh-CN" dirty="0"/>
              <a:t>=T(d</a:t>
            </a:r>
            <a:r>
              <a:rPr lang="en-US" altLang="zh-CN" baseline="-25000" dirty="0"/>
              <a:t>i</a:t>
            </a:r>
            <a:r>
              <a:rPr lang="en-US" altLang="zh-CN" dirty="0"/>
              <a:t>))</a:t>
            </a:r>
            <a:r>
              <a:rPr lang="zh-CN" altLang="en-US" dirty="0"/>
              <a:t>，</a:t>
            </a:r>
            <a:endParaRPr lang="en-US" altLang="zh-CN" dirty="0"/>
          </a:p>
          <a:p>
            <a:pPr algn="just">
              <a:lnSpc>
                <a:spcPct val="110000"/>
              </a:lnSpc>
            </a:pPr>
            <a:r>
              <a:rPr lang="en-US" altLang="zh-CN" dirty="0"/>
              <a:t>Web</a:t>
            </a:r>
            <a:r>
              <a:rPr lang="zh-CN" altLang="en-US" dirty="0"/>
              <a:t>数据抽取问题则可以定义为通过一定的技术手段，从</a:t>
            </a:r>
            <a:r>
              <a:rPr lang="en-US" altLang="zh-CN" dirty="0"/>
              <a:t>W</a:t>
            </a:r>
            <a:r>
              <a:rPr lang="zh-CN" altLang="en-US" dirty="0"/>
              <a:t>中逆向推导出</a:t>
            </a:r>
            <a:r>
              <a:rPr lang="en-US" altLang="zh-CN" dirty="0"/>
              <a:t>T</a:t>
            </a:r>
            <a:r>
              <a:rPr lang="zh-CN" altLang="en-US" dirty="0"/>
              <a:t>， 还原数据</a:t>
            </a:r>
            <a:r>
              <a:rPr lang="en-US" altLang="zh-CN" dirty="0"/>
              <a:t>D.</a:t>
            </a:r>
          </a:p>
          <a:p>
            <a:pPr algn="just">
              <a:lnSpc>
                <a:spcPct val="110000"/>
              </a:lnSpc>
            </a:pPr>
            <a:r>
              <a:rPr lang="zh-CN" altLang="en-US" dirty="0"/>
              <a:t>抽取方式</a:t>
            </a:r>
            <a:endParaRPr lang="en-US" altLang="zh-CN" dirty="0"/>
          </a:p>
          <a:p>
            <a:pPr lvl="1" algn="just">
              <a:lnSpc>
                <a:spcPct val="110000"/>
              </a:lnSpc>
            </a:pPr>
            <a:r>
              <a:rPr lang="zh-CN" altLang="en-US" dirty="0"/>
              <a:t>手工爬虫</a:t>
            </a:r>
            <a:endParaRPr lang="en-US" altLang="zh-CN" dirty="0"/>
          </a:p>
          <a:p>
            <a:pPr lvl="1" algn="just">
              <a:lnSpc>
                <a:spcPct val="110000"/>
              </a:lnSpc>
            </a:pPr>
            <a:r>
              <a:rPr lang="zh-CN" altLang="en-US" dirty="0"/>
              <a:t>机器学习爬虫    有标注数据集</a:t>
            </a:r>
            <a:endParaRPr lang="en-US" altLang="zh-CN" dirty="0"/>
          </a:p>
        </p:txBody>
      </p:sp>
      <p:sp>
        <p:nvSpPr>
          <p:cNvPr id="3" name="标题 2"/>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2144808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lnSpc>
                <a:spcPct val="110000"/>
              </a:lnSpc>
            </a:pPr>
            <a:r>
              <a:rPr lang="zh-CN" altLang="en-US" dirty="0"/>
              <a:t>基本前提</a:t>
            </a:r>
            <a:r>
              <a:rPr lang="en-US" altLang="zh-CN" dirty="0"/>
              <a:t>:</a:t>
            </a:r>
            <a:r>
              <a:rPr lang="zh-CN" altLang="en-US" dirty="0"/>
              <a:t>包含数据的页面是由通过页面模板生成的</a:t>
            </a:r>
            <a:endParaRPr lang="en-US" altLang="zh-CN" dirty="0"/>
          </a:p>
          <a:p>
            <a:pPr algn="just">
              <a:lnSpc>
                <a:spcPct val="110000"/>
              </a:lnSpc>
            </a:pPr>
            <a:r>
              <a:rPr lang="en-US" altLang="zh-CN" dirty="0"/>
              <a:t>Web</a:t>
            </a:r>
            <a:r>
              <a:rPr lang="zh-CN" altLang="en-US" dirty="0"/>
              <a:t>数据抽取被定义为其逆过程，即反向获取页面中数据的过程。</a:t>
            </a:r>
            <a:endParaRPr lang="en-US" altLang="zh-CN" dirty="0"/>
          </a:p>
          <a:p>
            <a:pPr algn="just">
              <a:lnSpc>
                <a:spcPct val="110000"/>
              </a:lnSpc>
            </a:pPr>
            <a:r>
              <a:rPr lang="zh-CN" altLang="en-US" dirty="0"/>
              <a:t>解决该问题的关键</a:t>
            </a:r>
            <a:r>
              <a:rPr lang="en-US" altLang="zh-CN" dirty="0"/>
              <a:t>:</a:t>
            </a:r>
          </a:p>
          <a:p>
            <a:pPr lvl="1" algn="just">
              <a:lnSpc>
                <a:spcPct val="110000"/>
              </a:lnSpc>
            </a:pPr>
            <a:r>
              <a:rPr lang="zh-CN" altLang="en-US" dirty="0"/>
              <a:t>在于逆向推导页面模板，</a:t>
            </a:r>
            <a:endParaRPr lang="en-US" altLang="zh-CN" dirty="0"/>
          </a:p>
          <a:p>
            <a:pPr lvl="1" algn="just">
              <a:lnSpc>
                <a:spcPct val="110000"/>
              </a:lnSpc>
            </a:pPr>
            <a:r>
              <a:rPr lang="zh-CN" altLang="en-US" dirty="0"/>
              <a:t>即找到大量页面中的共同部分、格式约定和页面数据模式。</a:t>
            </a:r>
          </a:p>
        </p:txBody>
      </p:sp>
      <p:sp>
        <p:nvSpPr>
          <p:cNvPr id="3" name="标题 2"/>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441085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pPr algn="just">
              <a:lnSpc>
                <a:spcPct val="120000"/>
              </a:lnSpc>
            </a:pPr>
            <a:r>
              <a:rPr lang="en-US" altLang="zh-CN" dirty="0"/>
              <a:t>Web</a:t>
            </a:r>
            <a:r>
              <a:rPr lang="zh-CN" altLang="en-US" dirty="0"/>
              <a:t>数据抽取的</a:t>
            </a:r>
            <a:r>
              <a:rPr lang="zh-CN" altLang="en-US" dirty="0">
                <a:solidFill>
                  <a:srgbClr val="0000FF"/>
                </a:solidFill>
              </a:rPr>
              <a:t>目的</a:t>
            </a:r>
            <a:r>
              <a:rPr lang="zh-CN" altLang="en-US" dirty="0"/>
              <a:t>是获得页面中的</a:t>
            </a:r>
            <a:r>
              <a:rPr lang="zh-CN" altLang="en-US" dirty="0">
                <a:solidFill>
                  <a:srgbClr val="0000FF"/>
                </a:solidFill>
              </a:rPr>
              <a:t>数据</a:t>
            </a:r>
            <a:r>
              <a:rPr lang="zh-CN" altLang="en-US" dirty="0"/>
              <a:t>，需要</a:t>
            </a:r>
            <a:r>
              <a:rPr lang="zh-CN" altLang="en-US" dirty="0">
                <a:solidFill>
                  <a:srgbClr val="0000FF"/>
                </a:solidFill>
              </a:rPr>
              <a:t>借助一个或多个页面逆向推导出页面模板</a:t>
            </a:r>
            <a:r>
              <a:rPr lang="en-US" altLang="zh-CN" dirty="0">
                <a:solidFill>
                  <a:srgbClr val="0000FF"/>
                </a:solidFill>
              </a:rPr>
              <a:t>T</a:t>
            </a:r>
            <a:r>
              <a:rPr lang="zh-CN" altLang="en-US" dirty="0"/>
              <a:t>。</a:t>
            </a:r>
            <a:endParaRPr lang="en-US" altLang="zh-CN" dirty="0"/>
          </a:p>
          <a:p>
            <a:r>
              <a:rPr lang="zh-CN" altLang="en-US" dirty="0"/>
              <a:t>包装器</a:t>
            </a:r>
            <a:r>
              <a:rPr lang="en-US" altLang="zh-CN" dirty="0"/>
              <a:t>(Wrapper)</a:t>
            </a:r>
            <a:r>
              <a:rPr lang="zh-CN" altLang="en-US" dirty="0"/>
              <a:t> 是一种</a:t>
            </a:r>
            <a:r>
              <a:rPr lang="zh-CN" altLang="en-US" dirty="0">
                <a:hlinkClick r:id="rId2" tooltip="软件过程"/>
              </a:rPr>
              <a:t>软件过程</a:t>
            </a:r>
            <a:r>
              <a:rPr lang="zh-CN" altLang="en-US" dirty="0"/>
              <a:t>，</a:t>
            </a:r>
            <a:endParaRPr lang="en-US" altLang="zh-CN" dirty="0"/>
          </a:p>
          <a:p>
            <a:pPr lvl="1"/>
            <a:r>
              <a:rPr lang="zh-CN" altLang="en-US" dirty="0"/>
              <a:t>这个过程使用已经定义好的信息抽取规则，将网络中</a:t>
            </a:r>
            <a:r>
              <a:rPr lang="en-US" altLang="zh-CN" dirty="0"/>
              <a:t>Web</a:t>
            </a:r>
            <a:r>
              <a:rPr lang="zh-CN" altLang="en-US" dirty="0"/>
              <a:t>页面的信息数据抽取出来，转换为用特定的格式描述的信息。</a:t>
            </a:r>
            <a:endParaRPr lang="en-US" altLang="zh-CN" dirty="0"/>
          </a:p>
          <a:p>
            <a:pPr lvl="1"/>
            <a:r>
              <a:rPr lang="zh-CN" altLang="en-US" dirty="0"/>
              <a:t>一个包装器一般针对某一种数据源中的一类页面。</a:t>
            </a:r>
            <a:endParaRPr lang="en-US" altLang="zh-CN" dirty="0"/>
          </a:p>
          <a:p>
            <a:pPr lvl="1"/>
            <a:r>
              <a:rPr lang="zh-CN" altLang="en-US" dirty="0"/>
              <a:t>包装器运用规则执行程序对实际要抽取的数据源进行抽取。</a:t>
            </a:r>
            <a:endParaRPr lang="en-US" altLang="zh-CN" dirty="0"/>
          </a:p>
        </p:txBody>
      </p:sp>
      <p:sp>
        <p:nvSpPr>
          <p:cNvPr id="3" name="标题 2"/>
          <p:cNvSpPr>
            <a:spLocks noGrp="1"/>
          </p:cNvSpPr>
          <p:nvPr>
            <p:ph type="title"/>
          </p:nvPr>
        </p:nvSpPr>
        <p:spPr/>
        <p:txBody>
          <a:bodyPr>
            <a:normAutofit/>
          </a:bodyPr>
          <a:lstStyle/>
          <a:p>
            <a:r>
              <a:rPr lang="zh-CN" altLang="en-US" dirty="0"/>
              <a:t>二、 </a:t>
            </a:r>
            <a:r>
              <a:rPr lang="en-US" altLang="zh-CN" b="1" dirty="0"/>
              <a:t>Web</a:t>
            </a:r>
            <a:r>
              <a:rPr lang="zh-CN" altLang="en-US" b="1" dirty="0"/>
              <a:t>数据抽取方法</a:t>
            </a:r>
            <a:endParaRPr lang="zh-CN" altLang="en-US" dirty="0"/>
          </a:p>
        </p:txBody>
      </p:sp>
    </p:spTree>
    <p:extLst>
      <p:ext uri="{BB962C8B-B14F-4D97-AF65-F5344CB8AC3E}">
        <p14:creationId xmlns:p14="http://schemas.microsoft.com/office/powerpoint/2010/main" val="1933171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pPr algn="just">
              <a:lnSpc>
                <a:spcPct val="120000"/>
              </a:lnSpc>
            </a:pPr>
            <a:r>
              <a:rPr lang="zh-CN" altLang="en-US" dirty="0"/>
              <a:t>在人们研究</a:t>
            </a:r>
            <a:r>
              <a:rPr lang="en-US" altLang="zh-CN" dirty="0"/>
              <a:t>Web </a:t>
            </a:r>
            <a:r>
              <a:rPr lang="zh-CN" altLang="en-US" dirty="0"/>
              <a:t>数据抽取的过程中，从</a:t>
            </a:r>
            <a:r>
              <a:rPr lang="zh-CN" altLang="en-US" dirty="0">
                <a:solidFill>
                  <a:srgbClr val="0000FF"/>
                </a:solidFill>
              </a:rPr>
              <a:t>自动化程度</a:t>
            </a:r>
            <a:r>
              <a:rPr lang="zh-CN" altLang="en-US" dirty="0"/>
              <a:t>来区分，形成了</a:t>
            </a:r>
            <a:endParaRPr lang="en-US" altLang="zh-CN" dirty="0"/>
          </a:p>
          <a:p>
            <a:pPr lvl="1" algn="just">
              <a:lnSpc>
                <a:spcPct val="120000"/>
              </a:lnSpc>
            </a:pPr>
            <a:r>
              <a:rPr lang="zh-CN" altLang="en-US" b="1" dirty="0">
                <a:solidFill>
                  <a:srgbClr val="0000FF"/>
                </a:solidFill>
              </a:rPr>
              <a:t>人工抽取</a:t>
            </a:r>
            <a:r>
              <a:rPr lang="zh-CN" altLang="en-US" dirty="0"/>
              <a:t>。</a:t>
            </a:r>
            <a:endParaRPr lang="en-US" altLang="zh-CN" dirty="0"/>
          </a:p>
          <a:p>
            <a:pPr lvl="2" algn="just">
              <a:lnSpc>
                <a:spcPct val="120000"/>
              </a:lnSpc>
            </a:pPr>
            <a:r>
              <a:rPr lang="zh-CN" altLang="en-US" b="1" dirty="0"/>
              <a:t>人工分析出页面模板</a:t>
            </a:r>
            <a:endParaRPr lang="en-US" altLang="zh-CN" dirty="0"/>
          </a:p>
          <a:p>
            <a:pPr lvl="2" algn="just">
              <a:lnSpc>
                <a:spcPct val="120000"/>
              </a:lnSpc>
            </a:pPr>
            <a:r>
              <a:rPr lang="zh-CN" altLang="en-US" dirty="0"/>
              <a:t>针对具体问题生成具体的包装器。</a:t>
            </a:r>
            <a:endParaRPr lang="en-US" altLang="zh-CN" dirty="0"/>
          </a:p>
          <a:p>
            <a:pPr lvl="2" algn="just">
              <a:lnSpc>
                <a:spcPct val="120000"/>
              </a:lnSpc>
            </a:pPr>
            <a:r>
              <a:rPr lang="zh-CN" altLang="en-US" dirty="0"/>
              <a:t>其一个问题一个解决方案</a:t>
            </a:r>
            <a:endParaRPr lang="en-US" altLang="zh-CN" dirty="0"/>
          </a:p>
          <a:p>
            <a:pPr lvl="2" algn="just">
              <a:lnSpc>
                <a:spcPct val="120000"/>
              </a:lnSpc>
            </a:pPr>
            <a:endParaRPr lang="en-US" altLang="zh-CN" dirty="0"/>
          </a:p>
          <a:p>
            <a:pPr lvl="2" algn="just">
              <a:lnSpc>
                <a:spcPct val="120000"/>
              </a:lnSpc>
            </a:pPr>
            <a:r>
              <a:rPr lang="zh-CN" altLang="en-US" dirty="0"/>
              <a:t>人工包装的解决途径容易采纳，在具体问题上可以取得满意的结果。</a:t>
            </a:r>
            <a:endParaRPr lang="en-US" altLang="zh-CN" dirty="0"/>
          </a:p>
          <a:p>
            <a:pPr lvl="2" algn="just">
              <a:lnSpc>
                <a:spcPct val="120000"/>
              </a:lnSpc>
            </a:pPr>
            <a:r>
              <a:rPr lang="zh-CN" altLang="en-US" dirty="0"/>
              <a:t>只适合小规模的、即时的数据抽取，并不适合大规模的、持续性的数据抽取</a:t>
            </a:r>
            <a:endParaRPr lang="en-US" altLang="zh-CN" dirty="0"/>
          </a:p>
          <a:p>
            <a:endParaRPr lang="zh-CN" altLang="en-US" dirty="0"/>
          </a:p>
        </p:txBody>
      </p:sp>
    </p:spTree>
    <p:extLst>
      <p:ext uri="{BB962C8B-B14F-4D97-AF65-F5344CB8AC3E}">
        <p14:creationId xmlns:p14="http://schemas.microsoft.com/office/powerpoint/2010/main" val="3617504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pPr lvl="1">
              <a:lnSpc>
                <a:spcPct val="120000"/>
              </a:lnSpc>
            </a:pPr>
            <a:r>
              <a:rPr lang="zh-CN" altLang="en-US" b="1" dirty="0">
                <a:solidFill>
                  <a:srgbClr val="0000FF"/>
                </a:solidFill>
              </a:rPr>
              <a:t>半自动抽取</a:t>
            </a:r>
            <a:r>
              <a:rPr lang="zh-CN" altLang="en-US" dirty="0"/>
              <a:t>。</a:t>
            </a:r>
            <a:endParaRPr lang="en-US" altLang="zh-CN" dirty="0"/>
          </a:p>
          <a:p>
            <a:pPr lvl="2">
              <a:lnSpc>
                <a:spcPct val="120000"/>
              </a:lnSpc>
            </a:pPr>
            <a:r>
              <a:rPr lang="zh-CN" altLang="en-US" dirty="0"/>
              <a:t>由</a:t>
            </a:r>
            <a:r>
              <a:rPr lang="zh-CN" altLang="en-US" b="1" dirty="0"/>
              <a:t>计算机应用页面模板抽取数据生成具体包装器，而页面模板的分析仍然需要人工参与</a:t>
            </a:r>
            <a:r>
              <a:rPr lang="zh-CN" altLang="en-US" dirty="0"/>
              <a:t>。</a:t>
            </a:r>
            <a:endParaRPr lang="en-US" altLang="zh-CN" dirty="0"/>
          </a:p>
          <a:p>
            <a:pPr lvl="2">
              <a:lnSpc>
                <a:spcPct val="120000"/>
              </a:lnSpc>
            </a:pPr>
            <a:r>
              <a:rPr lang="zh-CN" altLang="en-US" dirty="0"/>
              <a:t>设计一个描述页面模板的概念模型和一套用来描述抽取意图的规则语言，用户通过一定的辅助工具利用该概念模型分析页面推导出页面模板，并使用规则语言表明其抽取意图。</a:t>
            </a:r>
            <a:endParaRPr lang="en-US" altLang="zh-CN" dirty="0"/>
          </a:p>
          <a:p>
            <a:pPr lvl="2">
              <a:lnSpc>
                <a:spcPct val="120000"/>
              </a:lnSpc>
            </a:pPr>
            <a:r>
              <a:rPr lang="zh-CN" altLang="en-US" dirty="0"/>
              <a:t>计算机系统根据用户描述的页面模板和抽取意图，生成包装器，完成抽取任务。这种途径相比手工包装而言更加系统化，</a:t>
            </a:r>
            <a:endParaRPr lang="en-US" altLang="zh-CN" dirty="0"/>
          </a:p>
          <a:p>
            <a:pPr lvl="2">
              <a:lnSpc>
                <a:spcPct val="120000"/>
              </a:lnSpc>
            </a:pPr>
            <a:r>
              <a:rPr lang="zh-CN" altLang="en-US" dirty="0"/>
              <a:t>半自动方式也能大大减少工作量。</a:t>
            </a:r>
            <a:endParaRPr lang="en-US" altLang="zh-CN" dirty="0"/>
          </a:p>
          <a:p>
            <a:pPr lvl="2">
              <a:lnSpc>
                <a:spcPct val="120000"/>
              </a:lnSpc>
            </a:pPr>
            <a:r>
              <a:rPr lang="en-US" altLang="zh-CN" dirty="0"/>
              <a:t>SG-WRAP</a:t>
            </a:r>
            <a:r>
              <a:rPr lang="zh-CN" altLang="zh-CN" dirty="0"/>
              <a:t>包装器</a:t>
            </a:r>
            <a:endParaRPr lang="zh-CN" altLang="zh-CN" b="1" dirty="0"/>
          </a:p>
          <a:p>
            <a:pPr lvl="2">
              <a:lnSpc>
                <a:spcPct val="120000"/>
              </a:lnSpc>
            </a:pPr>
            <a:endParaRPr lang="zh-CN" altLang="en-US" dirty="0"/>
          </a:p>
          <a:p>
            <a:endParaRPr lang="zh-CN" altLang="en-US" dirty="0"/>
          </a:p>
        </p:txBody>
      </p:sp>
    </p:spTree>
    <p:extLst>
      <p:ext uri="{BB962C8B-B14F-4D97-AF65-F5344CB8AC3E}">
        <p14:creationId xmlns:p14="http://schemas.microsoft.com/office/powerpoint/2010/main" val="3959603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42900" lvl="1" indent="-342900">
              <a:buFont typeface="Arial" pitchFamily="34" charset="0"/>
              <a:buChar char="•"/>
            </a:pPr>
            <a:r>
              <a:rPr lang="zh-CN" altLang="en-US" b="1" dirty="0">
                <a:solidFill>
                  <a:srgbClr val="0000FF"/>
                </a:solidFill>
              </a:rPr>
              <a:t>自动抽取</a:t>
            </a:r>
            <a:r>
              <a:rPr lang="zh-CN" altLang="en-US" dirty="0"/>
              <a:t>。</a:t>
            </a:r>
            <a:endParaRPr lang="en-US" altLang="zh-CN" dirty="0"/>
          </a:p>
          <a:p>
            <a:pPr marL="742950" lvl="2" indent="-342900"/>
            <a:r>
              <a:rPr lang="zh-CN" altLang="en-US" dirty="0"/>
              <a:t>仅仅需要很少的人工参与</a:t>
            </a:r>
            <a:r>
              <a:rPr lang="en-US" altLang="zh-CN" dirty="0"/>
              <a:t>(</a:t>
            </a:r>
            <a:r>
              <a:rPr lang="zh-CN" altLang="en-US" dirty="0"/>
              <a:t>例如检查结果进行校准</a:t>
            </a:r>
            <a:r>
              <a:rPr lang="en-US" altLang="zh-CN" dirty="0"/>
              <a:t>) </a:t>
            </a:r>
            <a:r>
              <a:rPr lang="zh-CN" altLang="en-US" dirty="0"/>
              <a:t>或者完全不需要人工参与，</a:t>
            </a:r>
            <a:endParaRPr lang="en-US" altLang="zh-CN" dirty="0"/>
          </a:p>
          <a:p>
            <a:pPr marL="742950" lvl="2" indent="-342900"/>
            <a:r>
              <a:rPr lang="zh-CN" altLang="en-US" dirty="0"/>
              <a:t>因而更加适合大规模、系统化、持续性的</a:t>
            </a:r>
            <a:r>
              <a:rPr lang="en-US" altLang="zh-CN" dirty="0"/>
              <a:t>Web</a:t>
            </a:r>
            <a:r>
              <a:rPr lang="zh-CN" altLang="en-US" dirty="0"/>
              <a:t>数据抽取。</a:t>
            </a:r>
            <a:endParaRPr lang="en-US" altLang="zh-CN" dirty="0"/>
          </a:p>
          <a:p>
            <a:pPr marL="742950" lvl="2" indent="-342900"/>
            <a:r>
              <a:rPr lang="zh-CN" altLang="en-US" dirty="0"/>
              <a:t>自动抽取工作中，页面模板的分析通过序列匹配、树匹配或者利用可视化信息完成，并且直接给出抽取结果。</a:t>
            </a:r>
          </a:p>
          <a:p>
            <a:endParaRPr lang="zh-CN" altLang="en-US" dirty="0"/>
          </a:p>
        </p:txBody>
      </p:sp>
    </p:spTree>
    <p:extLst>
      <p:ext uri="{BB962C8B-B14F-4D97-AF65-F5344CB8AC3E}">
        <p14:creationId xmlns:p14="http://schemas.microsoft.com/office/powerpoint/2010/main" val="2813230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ChangeArrowheads="1"/>
          </p:cNvSpPr>
          <p:nvPr/>
        </p:nvSpPr>
        <p:spPr bwMode="auto">
          <a:xfrm>
            <a:off x="396875" y="549275"/>
            <a:ext cx="75247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endParaRPr lang="zh-CN" altLang="en-US" sz="4400" dirty="0">
              <a:solidFill>
                <a:schemeClr val="tx2"/>
              </a:solidFill>
              <a:latin typeface="Times New Roman" pitchFamily="18" charset="0"/>
            </a:endParaRPr>
          </a:p>
        </p:txBody>
      </p:sp>
      <p:sp>
        <p:nvSpPr>
          <p:cNvPr id="51203" name="Rectangle 5"/>
          <p:cNvSpPr>
            <a:spLocks noChangeArrowheads="1"/>
          </p:cNvSpPr>
          <p:nvPr/>
        </p:nvSpPr>
        <p:spPr bwMode="auto">
          <a:xfrm>
            <a:off x="230188" y="1628775"/>
            <a:ext cx="5943600"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just" eaLnBrk="1" hangingPunct="1"/>
            <a:r>
              <a:rPr lang="zh-CN" altLang="en-US" sz="2400" dirty="0">
                <a:latin typeface="Times New Roman" pitchFamily="18" charset="0"/>
              </a:rPr>
              <a:t>对某个测试参考集</a:t>
            </a:r>
            <a:r>
              <a:rPr lang="en-US" altLang="zh-CN" sz="2400" dirty="0">
                <a:latin typeface="Times New Roman" pitchFamily="18" charset="0"/>
              </a:rPr>
              <a:t>,</a:t>
            </a:r>
            <a:r>
              <a:rPr lang="zh-CN" altLang="en-US" sz="2400" dirty="0">
                <a:solidFill>
                  <a:schemeClr val="accent2"/>
                </a:solidFill>
                <a:latin typeface="Times New Roman" pitchFamily="18" charset="0"/>
              </a:rPr>
              <a:t>对应的相关数据集合为</a:t>
            </a:r>
            <a:r>
              <a:rPr lang="en-US" altLang="zh-CN" sz="2400" dirty="0">
                <a:solidFill>
                  <a:schemeClr val="accent2"/>
                </a:solidFill>
                <a:latin typeface="Times New Roman" pitchFamily="18" charset="0"/>
              </a:rPr>
              <a:t>R</a:t>
            </a:r>
            <a:r>
              <a:rPr lang="zh-CN" altLang="en-US" sz="2400" dirty="0">
                <a:latin typeface="Times New Roman" pitchFamily="18" charset="0"/>
              </a:rPr>
              <a:t>。假设用某个检索策略进行处理后，</a:t>
            </a:r>
            <a:r>
              <a:rPr lang="zh-CN" altLang="en-US" sz="2400" dirty="0">
                <a:solidFill>
                  <a:schemeClr val="accent2"/>
                </a:solidFill>
                <a:latin typeface="Times New Roman" pitchFamily="18" charset="0"/>
              </a:rPr>
              <a:t>得到一个结果集合</a:t>
            </a:r>
            <a:r>
              <a:rPr lang="en-US" altLang="zh-CN" sz="2400" dirty="0">
                <a:solidFill>
                  <a:schemeClr val="accent2"/>
                </a:solidFill>
                <a:latin typeface="Times New Roman" pitchFamily="18" charset="0"/>
              </a:rPr>
              <a:t>A</a:t>
            </a:r>
            <a:r>
              <a:rPr lang="zh-CN" altLang="en-US" sz="2400" dirty="0">
                <a:latin typeface="Times New Roman" pitchFamily="18" charset="0"/>
              </a:rPr>
              <a:t>。令</a:t>
            </a:r>
            <a:r>
              <a:rPr lang="en-US" altLang="zh-CN" sz="2400" dirty="0">
                <a:latin typeface="Times New Roman" pitchFamily="18" charset="0"/>
              </a:rPr>
              <a:t>Ra</a:t>
            </a:r>
            <a:r>
              <a:rPr lang="zh-CN" altLang="en-US" sz="2400" dirty="0">
                <a:latin typeface="Times New Roman" pitchFamily="18" charset="0"/>
              </a:rPr>
              <a:t>表示</a:t>
            </a:r>
            <a:r>
              <a:rPr lang="en-US" altLang="zh-CN" sz="2400" dirty="0">
                <a:latin typeface="Times New Roman" pitchFamily="18" charset="0"/>
              </a:rPr>
              <a:t>R</a:t>
            </a:r>
            <a:r>
              <a:rPr lang="zh-CN" altLang="en-US" sz="2400" dirty="0">
                <a:latin typeface="Times New Roman" pitchFamily="18" charset="0"/>
              </a:rPr>
              <a:t>与</a:t>
            </a:r>
            <a:r>
              <a:rPr lang="en-US" altLang="zh-CN" sz="2400" dirty="0">
                <a:latin typeface="Times New Roman" pitchFamily="18" charset="0"/>
              </a:rPr>
              <a:t>A</a:t>
            </a:r>
            <a:r>
              <a:rPr lang="zh-CN" altLang="en-US" sz="2400" dirty="0">
                <a:latin typeface="Times New Roman" pitchFamily="18" charset="0"/>
              </a:rPr>
              <a:t>的交集。                                                    </a:t>
            </a:r>
            <a:r>
              <a:rPr lang="en-US" altLang="zh-CN" sz="2400" dirty="0">
                <a:latin typeface="Times New Roman" pitchFamily="18" charset="0"/>
              </a:rPr>
              <a:t>Ra   </a:t>
            </a:r>
          </a:p>
          <a:p>
            <a:pPr algn="just" eaLnBrk="1" hangingPunct="1"/>
            <a:r>
              <a:rPr lang="zh-CN" altLang="en-US" sz="2400" dirty="0">
                <a:solidFill>
                  <a:srgbClr val="0000FF"/>
                </a:solidFill>
              </a:rPr>
              <a:t>召回率</a:t>
            </a:r>
            <a:r>
              <a:rPr lang="en-US" altLang="zh-CN" sz="2400" dirty="0">
                <a:solidFill>
                  <a:srgbClr val="0000FF"/>
                </a:solidFill>
              </a:rPr>
              <a:t>(Recall):</a:t>
            </a:r>
            <a:r>
              <a:rPr lang="zh-CN" altLang="en-US" sz="2400" dirty="0"/>
              <a:t>也称为查全率，指</a:t>
            </a:r>
            <a:r>
              <a:rPr lang="zh-CN" altLang="en-US" sz="2400" dirty="0">
                <a:solidFill>
                  <a:srgbClr val="0000FF"/>
                </a:solidFill>
              </a:rPr>
              <a:t>抽取到的正确结果与</a:t>
            </a:r>
            <a:r>
              <a:rPr lang="zh-CN" altLang="en-US" sz="2400" dirty="0">
                <a:solidFill>
                  <a:srgbClr val="FF0000"/>
                </a:solidFill>
              </a:rPr>
              <a:t>要</a:t>
            </a:r>
            <a:r>
              <a:rPr lang="zh-CN" altLang="en-US" sz="2400" dirty="0">
                <a:solidFill>
                  <a:srgbClr val="0000FF"/>
                </a:solidFill>
              </a:rPr>
              <a:t>抽取页面的全部结果的比</a:t>
            </a:r>
            <a:r>
              <a:rPr lang="zh-CN" altLang="en-US" sz="2400" dirty="0"/>
              <a:t>。</a:t>
            </a:r>
            <a:r>
              <a:rPr lang="zh-CN" altLang="en-US" sz="2400" dirty="0">
                <a:latin typeface="Times New Roman" pitchFamily="18" charset="0"/>
              </a:rPr>
              <a:t>即</a:t>
            </a:r>
            <a:r>
              <a:rPr lang="en-US" altLang="zh-CN" sz="2400" dirty="0">
                <a:latin typeface="Times New Roman" pitchFamily="18" charset="0"/>
              </a:rPr>
              <a:t>R=|Ra| / |R|</a:t>
            </a:r>
            <a:endParaRPr lang="en-US" altLang="zh-CN" sz="2400" dirty="0"/>
          </a:p>
          <a:p>
            <a:pPr lvl="1" algn="just" eaLnBrk="1" hangingPunct="1"/>
            <a:r>
              <a:rPr lang="zh-CN" altLang="en-US" sz="2000" dirty="0"/>
              <a:t>召回率是用来衡量一项抽取技术能否将所有要抽取出的数据都抽取出来的指标。</a:t>
            </a:r>
            <a:endParaRPr lang="en-US" altLang="zh-CN" sz="2400" dirty="0">
              <a:latin typeface="Times New Roman" pitchFamily="18" charset="0"/>
            </a:endParaRPr>
          </a:p>
          <a:p>
            <a:pPr algn="just" eaLnBrk="1" hangingPunct="1"/>
            <a:r>
              <a:rPr lang="zh-CN" altLang="en-US" sz="2400" dirty="0">
                <a:solidFill>
                  <a:srgbClr val="0000FF"/>
                </a:solidFill>
              </a:rPr>
              <a:t>准确率</a:t>
            </a:r>
            <a:r>
              <a:rPr lang="en-US" altLang="zh-CN" sz="2400" dirty="0">
                <a:solidFill>
                  <a:srgbClr val="0000FF"/>
                </a:solidFill>
              </a:rPr>
              <a:t>(Precision):</a:t>
            </a:r>
            <a:r>
              <a:rPr lang="zh-CN" altLang="en-US" sz="2400" dirty="0"/>
              <a:t>也称为查准率，</a:t>
            </a:r>
            <a:r>
              <a:rPr lang="zh-CN" altLang="en-US" sz="2400" dirty="0">
                <a:solidFill>
                  <a:srgbClr val="0000FF"/>
                </a:solidFill>
              </a:rPr>
              <a:t>指抽取到的正确结果与抽取到的全部结果的比</a:t>
            </a:r>
            <a:r>
              <a:rPr lang="zh-CN" altLang="en-US" sz="2400" dirty="0"/>
              <a:t>。</a:t>
            </a:r>
            <a:r>
              <a:rPr lang="zh-CN" altLang="en-US" sz="2400" dirty="0">
                <a:latin typeface="Times New Roman" pitchFamily="18" charset="0"/>
              </a:rPr>
              <a:t>即</a:t>
            </a:r>
            <a:r>
              <a:rPr lang="en-US" altLang="zh-CN" sz="2400" dirty="0">
                <a:latin typeface="Times New Roman" pitchFamily="18" charset="0"/>
              </a:rPr>
              <a:t>P=|Ra| / |A|</a:t>
            </a:r>
          </a:p>
          <a:p>
            <a:pPr lvl="1" algn="just" eaLnBrk="1" hangingPunct="1"/>
            <a:r>
              <a:rPr lang="zh-CN" altLang="en-US" sz="2000" dirty="0"/>
              <a:t>准确率用来衡量一项抽取技术抽取出的数据是否符合预期指标。</a:t>
            </a:r>
          </a:p>
          <a:p>
            <a:pPr algn="just" eaLnBrk="1" hangingPunct="1"/>
            <a:endParaRPr lang="en-US" altLang="zh-CN" sz="2400" dirty="0">
              <a:latin typeface="Times New Roman" pitchFamily="18" charset="0"/>
            </a:endParaRPr>
          </a:p>
          <a:p>
            <a:pPr eaLnBrk="1" hangingPunct="1"/>
            <a:endParaRPr lang="en-US" altLang="zh-CN" sz="2400" dirty="0"/>
          </a:p>
        </p:txBody>
      </p:sp>
      <p:sp>
        <p:nvSpPr>
          <p:cNvPr id="51204" name="Oval 6"/>
          <p:cNvSpPr>
            <a:spLocks noChangeArrowheads="1"/>
          </p:cNvSpPr>
          <p:nvPr/>
        </p:nvSpPr>
        <p:spPr bwMode="auto">
          <a:xfrm>
            <a:off x="6326188" y="3200400"/>
            <a:ext cx="2400300" cy="1089025"/>
          </a:xfrm>
          <a:prstGeom prst="ellipse">
            <a:avLst/>
          </a:prstGeom>
          <a:solidFill>
            <a:srgbClr val="FFFFFF"/>
          </a:solidFill>
          <a:ln w="9525">
            <a:solidFill>
              <a:srgbClr val="000000"/>
            </a:solidFill>
            <a:round/>
            <a:headEnd/>
            <a:tailEnd/>
          </a:ln>
        </p:spPr>
        <p:txBody>
          <a:bodyPr/>
          <a:lstStyle>
            <a:lvl1pPr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en-US" sz="1800"/>
          </a:p>
        </p:txBody>
      </p:sp>
      <p:sp>
        <p:nvSpPr>
          <p:cNvPr id="7175" name="Oval 7"/>
          <p:cNvSpPr>
            <a:spLocks noChangeArrowheads="1"/>
          </p:cNvSpPr>
          <p:nvPr/>
        </p:nvSpPr>
        <p:spPr bwMode="auto">
          <a:xfrm>
            <a:off x="7164388" y="3429000"/>
            <a:ext cx="1295400" cy="533400"/>
          </a:xfrm>
          <a:prstGeom prst="ellipse">
            <a:avLst/>
          </a:prstGeom>
          <a:solidFill>
            <a:schemeClr val="accent1">
              <a:alpha val="50000"/>
            </a:schemeClr>
          </a:solidFill>
          <a:ln w="9525">
            <a:solidFill>
              <a:schemeClr val="tx1"/>
            </a:solidFill>
            <a:round/>
            <a:headEnd/>
            <a:tailEnd/>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en-US" altLang="zh-CN" sz="3200" b="1">
                <a:effectLst>
                  <a:outerShdw blurRad="38100" dist="38100" dir="2700000" algn="tl">
                    <a:srgbClr val="FFFFFF"/>
                  </a:outerShdw>
                </a:effectLst>
                <a:latin typeface="Times New Roman" pitchFamily="18" charset="0"/>
                <a:ea typeface="华文新魏" pitchFamily="2" charset="-122"/>
              </a:rPr>
              <a:t>A</a:t>
            </a:r>
          </a:p>
        </p:txBody>
      </p:sp>
      <p:sp>
        <p:nvSpPr>
          <p:cNvPr id="7176" name="Oval 8"/>
          <p:cNvSpPr>
            <a:spLocks noChangeArrowheads="1"/>
          </p:cNvSpPr>
          <p:nvPr/>
        </p:nvSpPr>
        <p:spPr bwMode="auto">
          <a:xfrm>
            <a:off x="6400800" y="3429000"/>
            <a:ext cx="1143000" cy="609600"/>
          </a:xfrm>
          <a:prstGeom prst="ellipse">
            <a:avLst/>
          </a:prstGeom>
          <a:solidFill>
            <a:srgbClr val="FF0000">
              <a:alpha val="50000"/>
            </a:srgbClr>
          </a:solidFill>
          <a:ln w="9525">
            <a:solidFill>
              <a:schemeClr val="tx1"/>
            </a:solidFill>
            <a:round/>
            <a:headEnd/>
            <a:tailEnd/>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en-US" altLang="zh-CN" sz="4400" b="1" dirty="0">
                <a:effectLst>
                  <a:outerShdw blurRad="38100" dist="38100" dir="2700000" algn="tl">
                    <a:srgbClr val="FFFFFF"/>
                  </a:outerShdw>
                </a:effectLst>
                <a:latin typeface="Times New Roman" pitchFamily="18" charset="0"/>
                <a:ea typeface="华文新魏" pitchFamily="2" charset="-122"/>
              </a:rPr>
              <a:t>R</a:t>
            </a:r>
          </a:p>
        </p:txBody>
      </p:sp>
      <p:sp>
        <p:nvSpPr>
          <p:cNvPr id="51207" name="Line 9"/>
          <p:cNvSpPr>
            <a:spLocks noChangeShapeType="1"/>
          </p:cNvSpPr>
          <p:nvPr/>
        </p:nvSpPr>
        <p:spPr bwMode="auto">
          <a:xfrm>
            <a:off x="5940425" y="3068638"/>
            <a:ext cx="1438275"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标题 1"/>
          <p:cNvSpPr>
            <a:spLocks noGrp="1"/>
          </p:cNvSpPr>
          <p:nvPr>
            <p:ph type="title"/>
          </p:nvPr>
        </p:nvSpPr>
        <p:spPr/>
        <p:txBody>
          <a:bodyPr/>
          <a:lstStyle/>
          <a:p>
            <a:r>
              <a:rPr lang="zh-CN" altLang="en-US" dirty="0"/>
              <a:t>三、</a:t>
            </a:r>
            <a:r>
              <a:rPr lang="en-US" altLang="zh-CN" dirty="0"/>
              <a:t> Web </a:t>
            </a:r>
            <a:r>
              <a:rPr lang="zh-CN" altLang="en-US" dirty="0"/>
              <a:t>数据抽取评价标准</a:t>
            </a:r>
          </a:p>
        </p:txBody>
      </p:sp>
    </p:spTree>
    <p:extLst>
      <p:ext uri="{BB962C8B-B14F-4D97-AF65-F5344CB8AC3E}">
        <p14:creationId xmlns:p14="http://schemas.microsoft.com/office/powerpoint/2010/main" val="2735779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p:cNvSpPr>
            <a:spLocks noGrp="1" noChangeArrowheads="1"/>
          </p:cNvSpPr>
          <p:nvPr>
            <p:ph type="title"/>
          </p:nvPr>
        </p:nvSpPr>
        <p:spPr/>
        <p:txBody>
          <a:bodyPr/>
          <a:lstStyle/>
          <a:p>
            <a:r>
              <a:rPr lang="en-US" altLang="zh-CN" dirty="0"/>
              <a:t> </a:t>
            </a:r>
            <a:r>
              <a:rPr lang="en-US" altLang="zh-CN" i="1" dirty="0">
                <a:latin typeface="Times New Roman" panose="02020603050405020304" pitchFamily="18" charset="0"/>
              </a:rPr>
              <a:t>F</a:t>
            </a:r>
            <a:r>
              <a:rPr lang="zh-CN" altLang="en-US" dirty="0">
                <a:latin typeface="Times New Roman" panose="02020603050405020304" pitchFamily="18" charset="0"/>
              </a:rPr>
              <a:t>值</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-measure)</a:t>
            </a:r>
            <a:endParaRPr lang="zh-CN" altLang="en-US" dirty="0"/>
          </a:p>
        </p:txBody>
      </p:sp>
      <p:sp>
        <p:nvSpPr>
          <p:cNvPr id="1028" name="Rectangle 5"/>
          <p:cNvSpPr>
            <a:spLocks noGrp="1" noChangeArrowheads="1"/>
          </p:cNvSpPr>
          <p:nvPr>
            <p:ph type="body" idx="1"/>
          </p:nvPr>
        </p:nvSpPr>
        <p:spPr/>
        <p:txBody>
          <a:bodyPr/>
          <a:lstStyle/>
          <a:p>
            <a:r>
              <a:rPr lang="en-US" altLang="zh-CN" i="1" dirty="0">
                <a:latin typeface="Times New Roman" panose="02020603050405020304" pitchFamily="18" charset="0"/>
              </a:rPr>
              <a:t>F</a:t>
            </a:r>
            <a:r>
              <a:rPr lang="zh-CN" altLang="en-US" dirty="0">
                <a:latin typeface="Times New Roman" panose="02020603050405020304" pitchFamily="18" charset="0"/>
              </a:rPr>
              <a:t>值</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-measure)</a:t>
            </a:r>
            <a:r>
              <a:rPr lang="zh-CN" altLang="en-US" dirty="0">
                <a:latin typeface="Times New Roman" panose="02020603050405020304" pitchFamily="18" charset="0"/>
              </a:rPr>
              <a:t>：召回率</a:t>
            </a:r>
            <a:r>
              <a:rPr lang="en-US" altLang="zh-CN" i="1" dirty="0">
                <a:latin typeface="Times New Roman" panose="02020603050405020304" pitchFamily="18" charset="0"/>
              </a:rPr>
              <a:t>R</a:t>
            </a:r>
            <a:r>
              <a:rPr lang="zh-CN" altLang="en-US" dirty="0">
                <a:latin typeface="Times New Roman" panose="02020603050405020304" pitchFamily="18" charset="0"/>
              </a:rPr>
              <a:t>和查准率</a:t>
            </a:r>
            <a:r>
              <a:rPr lang="en-US" altLang="zh-CN" i="1" dirty="0">
                <a:latin typeface="Times New Roman" panose="02020603050405020304" pitchFamily="18" charset="0"/>
              </a:rPr>
              <a:t>P</a:t>
            </a:r>
            <a:r>
              <a:rPr lang="zh-CN" altLang="en-US" dirty="0">
                <a:latin typeface="Times New Roman" panose="02020603050405020304" pitchFamily="18" charset="0"/>
              </a:rPr>
              <a:t>的加权</a:t>
            </a:r>
            <a:r>
              <a:rPr lang="zh-CN" altLang="en-US" dirty="0">
                <a:solidFill>
                  <a:srgbClr val="0000FF"/>
                </a:solidFill>
                <a:latin typeface="Times New Roman" panose="02020603050405020304" pitchFamily="18" charset="0"/>
              </a:rPr>
              <a:t>调和平均</a:t>
            </a:r>
            <a:r>
              <a:rPr lang="zh-CN" altLang="en-US" dirty="0">
                <a:latin typeface="Times New Roman" panose="02020603050405020304" pitchFamily="18" charset="0"/>
              </a:rPr>
              <a:t>值，</a:t>
            </a:r>
            <a:r>
              <a:rPr lang="en-US" altLang="zh-CN" dirty="0"/>
              <a:t> </a:t>
            </a:r>
          </a:p>
          <a:p>
            <a:pPr eaLnBrk="1" hangingPunct="1"/>
            <a:r>
              <a:rPr lang="en-US" altLang="zh-CN" dirty="0"/>
              <a:t>F1 </a:t>
            </a:r>
            <a:r>
              <a:rPr lang="zh-CN" altLang="en-US" dirty="0"/>
              <a:t>标准则综合了精度和查全率，将两者赋予同样的重要性来考虑。</a:t>
            </a:r>
            <a:r>
              <a:rPr lang="en-US" altLang="zh-CN" dirty="0"/>
              <a:t>F1</a:t>
            </a:r>
            <a:r>
              <a:rPr lang="zh-CN" altLang="en-US" dirty="0"/>
              <a:t>的计算由下面的公式决定</a:t>
            </a:r>
          </a:p>
          <a:p>
            <a:pPr eaLnBrk="1" hangingPunct="1"/>
            <a:r>
              <a:rPr lang="zh-CN" altLang="en-US" dirty="0"/>
              <a:t> </a:t>
            </a:r>
          </a:p>
        </p:txBody>
      </p:sp>
      <p:sp>
        <p:nvSpPr>
          <p:cNvPr id="1029" name="Text Box 6"/>
          <p:cNvSpPr txBox="1">
            <a:spLocks noChangeArrowheads="1"/>
          </p:cNvSpPr>
          <p:nvPr/>
        </p:nvSpPr>
        <p:spPr bwMode="auto">
          <a:xfrm>
            <a:off x="1816100" y="36512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zh-CN"/>
          </a:p>
        </p:txBody>
      </p:sp>
      <p:sp>
        <p:nvSpPr>
          <p:cNvPr id="1030"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1026" name="Object 7"/>
          <p:cNvGraphicFramePr>
            <a:graphicFrameLocks noChangeAspect="1"/>
          </p:cNvGraphicFramePr>
          <p:nvPr/>
        </p:nvGraphicFramePr>
        <p:xfrm>
          <a:off x="1475656" y="4437112"/>
          <a:ext cx="6408738" cy="1082675"/>
        </p:xfrm>
        <a:graphic>
          <a:graphicData uri="http://schemas.openxmlformats.org/presentationml/2006/ole">
            <mc:AlternateContent xmlns:mc="http://schemas.openxmlformats.org/markup-compatibility/2006">
              <mc:Choice xmlns:v="urn:schemas-microsoft-com:vml" Requires="v">
                <p:oleObj name="公式" r:id="rId2" imgW="2082800" imgH="355600" progId="Equation.3">
                  <p:embed/>
                </p:oleObj>
              </mc:Choice>
              <mc:Fallback>
                <p:oleObj name="公式" r:id="rId2" imgW="2082800" imgH="355600" progId="Equation.3">
                  <p:embed/>
                  <p:pic>
                    <p:nvPicPr>
                      <p:cNvPr id="1026"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437112"/>
                        <a:ext cx="6408738"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13864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pPr algn="just">
              <a:lnSpc>
                <a:spcPct val="120000"/>
              </a:lnSpc>
            </a:pPr>
            <a:r>
              <a:rPr lang="zh-CN" altLang="en-US" dirty="0">
                <a:solidFill>
                  <a:srgbClr val="0000FF"/>
                </a:solidFill>
              </a:rPr>
              <a:t>准确程度</a:t>
            </a:r>
            <a:endParaRPr lang="en-US" altLang="zh-CN" dirty="0">
              <a:solidFill>
                <a:srgbClr val="0000FF"/>
              </a:solidFill>
            </a:endParaRPr>
          </a:p>
          <a:p>
            <a:pPr algn="just">
              <a:lnSpc>
                <a:spcPct val="120000"/>
              </a:lnSpc>
            </a:pPr>
            <a:r>
              <a:rPr lang="zh-CN" altLang="en-US" dirty="0">
                <a:solidFill>
                  <a:srgbClr val="0000FF"/>
                </a:solidFill>
              </a:rPr>
              <a:t>抽取自动化程度</a:t>
            </a:r>
            <a:r>
              <a:rPr lang="en-US" altLang="zh-CN" dirty="0"/>
              <a:t>:</a:t>
            </a:r>
            <a:r>
              <a:rPr lang="zh-CN" altLang="en-US" dirty="0"/>
              <a:t>这项标准用来衡量用户在抽取过程中的参与程度，分为手工、半自动和全自动三类。</a:t>
            </a:r>
            <a:endParaRPr lang="en-US" altLang="zh-CN" dirty="0"/>
          </a:p>
          <a:p>
            <a:pPr algn="just">
              <a:lnSpc>
                <a:spcPct val="120000"/>
              </a:lnSpc>
            </a:pPr>
            <a:r>
              <a:rPr lang="zh-CN" altLang="en-US" dirty="0">
                <a:solidFill>
                  <a:srgbClr val="0000FF"/>
                </a:solidFill>
              </a:rPr>
              <a:t>适应性</a:t>
            </a:r>
            <a:r>
              <a:rPr lang="en-US" altLang="zh-CN" dirty="0"/>
              <a:t>:</a:t>
            </a:r>
            <a:r>
              <a:rPr lang="zh-CN" altLang="en-US" dirty="0"/>
              <a:t>指在页面的内容和结构发生较小</a:t>
            </a:r>
            <a:r>
              <a:rPr lang="zh-CN" altLang="en-US" dirty="0">
                <a:solidFill>
                  <a:srgbClr val="0000FF"/>
                </a:solidFill>
              </a:rPr>
              <a:t>变化</a:t>
            </a:r>
            <a:r>
              <a:rPr lang="zh-CN" altLang="en-US" dirty="0"/>
              <a:t>的情况下，该抽取方法或工具具有自适应能力，仍然能够继续正常工作。</a:t>
            </a:r>
            <a:endParaRPr lang="en-US" altLang="zh-CN" dirty="0"/>
          </a:p>
          <a:p>
            <a:pPr algn="just">
              <a:lnSpc>
                <a:spcPct val="120000"/>
              </a:lnSpc>
            </a:pPr>
            <a:r>
              <a:rPr lang="zh-CN" altLang="en-US" dirty="0">
                <a:solidFill>
                  <a:srgbClr val="0000FF"/>
                </a:solidFill>
              </a:rPr>
              <a:t>修正率</a:t>
            </a:r>
            <a:r>
              <a:rPr lang="en-US" altLang="zh-CN" dirty="0"/>
              <a:t>:</a:t>
            </a:r>
            <a:r>
              <a:rPr lang="zh-CN" altLang="en-US" dirty="0"/>
              <a:t>其含义是需要手工调整使得准确率和召回率达到</a:t>
            </a:r>
            <a:r>
              <a:rPr lang="en-US" altLang="zh-CN" dirty="0"/>
              <a:t>100%</a:t>
            </a:r>
            <a:r>
              <a:rPr lang="zh-CN" altLang="en-US" dirty="0"/>
              <a:t>的</a:t>
            </a:r>
            <a:r>
              <a:rPr lang="en-US" altLang="zh-CN" dirty="0"/>
              <a:t>Web</a:t>
            </a:r>
            <a:r>
              <a:rPr lang="zh-CN" altLang="en-US" dirty="0"/>
              <a:t>数据库数量。该评价标准对于开发实际的</a:t>
            </a:r>
            <a:r>
              <a:rPr lang="en-US" altLang="zh-CN" dirty="0"/>
              <a:t>Web</a:t>
            </a:r>
            <a:r>
              <a:rPr lang="zh-CN" altLang="en-US" dirty="0"/>
              <a:t>数据抽取应用是非常重要的。</a:t>
            </a:r>
          </a:p>
          <a:p>
            <a:endParaRPr lang="zh-CN" altLang="en-US" dirty="0"/>
          </a:p>
        </p:txBody>
      </p:sp>
    </p:spTree>
    <p:extLst>
      <p:ext uri="{BB962C8B-B14F-4D97-AF65-F5344CB8AC3E}">
        <p14:creationId xmlns:p14="http://schemas.microsoft.com/office/powerpoint/2010/main" val="1552276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noAutofit/>
          </a:bodyPr>
          <a:lstStyle/>
          <a:p>
            <a:pPr eaLnBrk="1" hangingPunct="1"/>
            <a:r>
              <a:rPr lang="zh-CN" altLang="en-US" sz="3600" dirty="0"/>
              <a:t>一、</a:t>
            </a:r>
            <a:r>
              <a:rPr lang="en-US" altLang="zh-CN" sz="3600" dirty="0"/>
              <a:t>web </a:t>
            </a:r>
            <a:r>
              <a:rPr lang="zh-CN" altLang="en-US" sz="3600" dirty="0"/>
              <a:t>数据抽取</a:t>
            </a:r>
            <a:br>
              <a:rPr lang="en-US" altLang="zh-CN" sz="3600" dirty="0"/>
            </a:br>
            <a:r>
              <a:rPr lang="en-US" altLang="zh-CN" sz="3600" dirty="0"/>
              <a:t>1.1 </a:t>
            </a:r>
            <a:r>
              <a:rPr lang="zh-CN" altLang="en-US" sz="3600" dirty="0"/>
              <a:t>信息抽取 （</a:t>
            </a:r>
            <a:r>
              <a:rPr lang="en-US" altLang="zh-CN" sz="3600" dirty="0"/>
              <a:t>Information Extraction: IE</a:t>
            </a:r>
            <a:r>
              <a:rPr lang="zh-CN" altLang="en-US" sz="3600" dirty="0"/>
              <a:t>）</a:t>
            </a:r>
            <a:endParaRPr lang="en-US" sz="3600" dirty="0">
              <a:latin typeface="Calibri" charset="0"/>
              <a:ea typeface="ＭＳ Ｐゴシック" charset="0"/>
              <a:cs typeface="ＭＳ Ｐゴシック" charset="0"/>
            </a:endParaRPr>
          </a:p>
        </p:txBody>
      </p:sp>
      <p:sp>
        <p:nvSpPr>
          <p:cNvPr id="4" name="内容占位符 3">
            <a:extLst>
              <a:ext uri="{FF2B5EF4-FFF2-40B4-BE49-F238E27FC236}">
                <a16:creationId xmlns:a16="http://schemas.microsoft.com/office/drawing/2014/main" id="{8C742514-885E-4525-82B8-7FC8D111B672}"/>
              </a:ext>
            </a:extLst>
          </p:cNvPr>
          <p:cNvSpPr>
            <a:spLocks noGrp="1"/>
          </p:cNvSpPr>
          <p:nvPr>
            <p:ph idx="1"/>
          </p:nvPr>
        </p:nvSpPr>
        <p:spPr/>
        <p:txBody>
          <a:bodyPr/>
          <a:lstStyle/>
          <a:p>
            <a:endParaRPr lang="zh-CN" altLang="en-US"/>
          </a:p>
        </p:txBody>
      </p:sp>
      <p:sp>
        <p:nvSpPr>
          <p:cNvPr id="5" name="Rectangle 4"/>
          <p:cNvSpPr/>
          <p:nvPr/>
        </p:nvSpPr>
        <p:spPr>
          <a:xfrm>
            <a:off x="266702" y="2793731"/>
            <a:ext cx="2628899" cy="715836"/>
          </a:xfrm>
          <a:prstGeom prst="rect">
            <a:avLst/>
          </a:prstGeom>
          <a:solidFill>
            <a:srgbClr val="DEF1DE"/>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6" name="Rectangle 5"/>
          <p:cNvSpPr/>
          <p:nvPr/>
        </p:nvSpPr>
        <p:spPr>
          <a:xfrm>
            <a:off x="3048001" y="2006333"/>
            <a:ext cx="3047999" cy="715836"/>
          </a:xfrm>
          <a:prstGeom prst="rect">
            <a:avLst/>
          </a:prstGeom>
          <a:solidFill>
            <a:srgbClr val="FFFDD4"/>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7" name="Rectangle 6"/>
          <p:cNvSpPr/>
          <p:nvPr/>
        </p:nvSpPr>
        <p:spPr>
          <a:xfrm>
            <a:off x="6297438" y="2387602"/>
            <a:ext cx="2781299" cy="714375"/>
          </a:xfrm>
          <a:prstGeom prst="rect">
            <a:avLst/>
          </a:prstGeom>
          <a:solidFill>
            <a:srgbClr val="F0DCDC"/>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9" name="Rectangle 8"/>
          <p:cNvSpPr/>
          <p:nvPr/>
        </p:nvSpPr>
        <p:spPr>
          <a:xfrm>
            <a:off x="3048001" y="2768996"/>
            <a:ext cx="3047999" cy="609600"/>
          </a:xfrm>
          <a:prstGeom prst="rect">
            <a:avLst/>
          </a:prstGeom>
          <a:solidFill>
            <a:srgbClr val="FFFDD4"/>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10" name="Rectangle 9"/>
          <p:cNvSpPr/>
          <p:nvPr/>
        </p:nvSpPr>
        <p:spPr>
          <a:xfrm>
            <a:off x="6301671" y="3184696"/>
            <a:ext cx="2781299" cy="715836"/>
          </a:xfrm>
          <a:prstGeom prst="rect">
            <a:avLst/>
          </a:prstGeom>
          <a:solidFill>
            <a:srgbClr val="F0DCDC"/>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11" name="Rectangle 10"/>
          <p:cNvSpPr/>
          <p:nvPr/>
        </p:nvSpPr>
        <p:spPr>
          <a:xfrm>
            <a:off x="266702" y="3657600"/>
            <a:ext cx="2628899" cy="715836"/>
          </a:xfrm>
          <a:prstGeom prst="rect">
            <a:avLst/>
          </a:prstGeom>
          <a:solidFill>
            <a:srgbClr val="DEF1DE"/>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12" name="Rectangle 11"/>
          <p:cNvSpPr/>
          <p:nvPr/>
        </p:nvSpPr>
        <p:spPr>
          <a:xfrm>
            <a:off x="3052446" y="3413780"/>
            <a:ext cx="3043360" cy="548621"/>
          </a:xfrm>
          <a:prstGeom prst="rect">
            <a:avLst/>
          </a:prstGeom>
          <a:solidFill>
            <a:srgbClr val="FFFDD4"/>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13" name="Rectangle 12"/>
          <p:cNvSpPr/>
          <p:nvPr/>
        </p:nvSpPr>
        <p:spPr>
          <a:xfrm>
            <a:off x="6301674" y="3958162"/>
            <a:ext cx="2781299" cy="715836"/>
          </a:xfrm>
          <a:prstGeom prst="rect">
            <a:avLst/>
          </a:prstGeom>
          <a:solidFill>
            <a:srgbClr val="F0DCDC"/>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14" name="Rectangle 13"/>
          <p:cNvSpPr/>
          <p:nvPr/>
        </p:nvSpPr>
        <p:spPr>
          <a:xfrm>
            <a:off x="266702" y="4495801"/>
            <a:ext cx="2628899" cy="715836"/>
          </a:xfrm>
          <a:prstGeom prst="rect">
            <a:avLst/>
          </a:prstGeom>
          <a:solidFill>
            <a:srgbClr val="DEF1DE"/>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15" name="Rectangle 14"/>
          <p:cNvSpPr/>
          <p:nvPr/>
        </p:nvSpPr>
        <p:spPr>
          <a:xfrm>
            <a:off x="3048001" y="4021668"/>
            <a:ext cx="3047999" cy="533399"/>
          </a:xfrm>
          <a:prstGeom prst="rect">
            <a:avLst/>
          </a:prstGeom>
          <a:solidFill>
            <a:srgbClr val="FFFDD4"/>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dirty="0">
              <a:solidFill>
                <a:prstClr val="white"/>
              </a:solidFill>
              <a:latin typeface="Calibri"/>
            </a:endParaRPr>
          </a:p>
        </p:txBody>
      </p:sp>
      <p:sp>
        <p:nvSpPr>
          <p:cNvPr id="16" name="Rectangle 15"/>
          <p:cNvSpPr/>
          <p:nvPr/>
        </p:nvSpPr>
        <p:spPr>
          <a:xfrm>
            <a:off x="6301674" y="4848225"/>
            <a:ext cx="2781299" cy="714376"/>
          </a:xfrm>
          <a:prstGeom prst="rect">
            <a:avLst/>
          </a:prstGeom>
          <a:solidFill>
            <a:srgbClr val="F0DCDC"/>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17" name="Rectangle 16"/>
          <p:cNvSpPr/>
          <p:nvPr/>
        </p:nvSpPr>
        <p:spPr>
          <a:xfrm>
            <a:off x="3048000" y="5335058"/>
            <a:ext cx="3048000" cy="638176"/>
          </a:xfrm>
          <a:prstGeom prst="rect">
            <a:avLst/>
          </a:prstGeom>
          <a:solidFill>
            <a:srgbClr val="FFFFCC"/>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18" name="Rectangle 17"/>
          <p:cNvSpPr/>
          <p:nvPr/>
        </p:nvSpPr>
        <p:spPr>
          <a:xfrm>
            <a:off x="3048001" y="4608845"/>
            <a:ext cx="3047999" cy="671843"/>
          </a:xfrm>
          <a:prstGeom prst="rect">
            <a:avLst/>
          </a:prstGeom>
          <a:solidFill>
            <a:srgbClr val="FFFDD4"/>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sz="1400">
              <a:solidFill>
                <a:prstClr val="white"/>
              </a:solidFill>
              <a:latin typeface="Calibri"/>
            </a:endParaRPr>
          </a:p>
        </p:txBody>
      </p:sp>
      <p:sp>
        <p:nvSpPr>
          <p:cNvPr id="67602" name="TextBox 24"/>
          <p:cNvSpPr txBox="1">
            <a:spLocks noChangeArrowheads="1"/>
          </p:cNvSpPr>
          <p:nvPr/>
        </p:nvSpPr>
        <p:spPr bwMode="auto">
          <a:xfrm>
            <a:off x="3124202" y="2743200"/>
            <a:ext cx="257435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Coreference resolution</a:t>
            </a:r>
            <a:r>
              <a:rPr lang="zh-CN" altLang="en-US" sz="1400" dirty="0">
                <a:solidFill>
                  <a:srgbClr val="000000"/>
                </a:solidFill>
                <a:latin typeface="Calibri" charset="0"/>
              </a:rPr>
              <a:t>指代消解</a:t>
            </a:r>
            <a:endParaRPr lang="en-US" sz="1400" dirty="0">
              <a:solidFill>
                <a:srgbClr val="000000"/>
              </a:solidFill>
              <a:latin typeface="Calibri" charset="0"/>
            </a:endParaRPr>
          </a:p>
        </p:txBody>
      </p:sp>
      <p:sp>
        <p:nvSpPr>
          <p:cNvPr id="67603" name="TextBox 25"/>
          <p:cNvSpPr txBox="1">
            <a:spLocks noChangeArrowheads="1"/>
          </p:cNvSpPr>
          <p:nvPr/>
        </p:nvSpPr>
        <p:spPr bwMode="auto">
          <a:xfrm>
            <a:off x="6267804" y="2362200"/>
            <a:ext cx="201401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Question answering (QA)</a:t>
            </a:r>
          </a:p>
        </p:txBody>
      </p:sp>
      <p:sp>
        <p:nvSpPr>
          <p:cNvPr id="67604" name="TextBox 26"/>
          <p:cNvSpPr txBox="1">
            <a:spLocks noChangeArrowheads="1"/>
          </p:cNvSpPr>
          <p:nvPr/>
        </p:nvSpPr>
        <p:spPr bwMode="auto">
          <a:xfrm>
            <a:off x="266701" y="3657600"/>
            <a:ext cx="227703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Part-of-speech (POS) tagging</a:t>
            </a:r>
          </a:p>
        </p:txBody>
      </p:sp>
      <p:sp>
        <p:nvSpPr>
          <p:cNvPr id="67605" name="TextBox 27"/>
          <p:cNvSpPr txBox="1">
            <a:spLocks noChangeArrowheads="1"/>
          </p:cNvSpPr>
          <p:nvPr/>
        </p:nvSpPr>
        <p:spPr bwMode="auto">
          <a:xfrm>
            <a:off x="3048000" y="3352800"/>
            <a:ext cx="25146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300" dirty="0">
                <a:solidFill>
                  <a:srgbClr val="000000"/>
                </a:solidFill>
                <a:latin typeface="Calibri" charset="0"/>
              </a:rPr>
              <a:t>Word sense disambiguation (WSD)</a:t>
            </a:r>
          </a:p>
        </p:txBody>
      </p:sp>
      <p:sp>
        <p:nvSpPr>
          <p:cNvPr id="67606" name="TextBox 28"/>
          <p:cNvSpPr txBox="1">
            <a:spLocks noChangeArrowheads="1"/>
          </p:cNvSpPr>
          <p:nvPr/>
        </p:nvSpPr>
        <p:spPr bwMode="auto">
          <a:xfrm>
            <a:off x="6267806" y="3124200"/>
            <a:ext cx="1359731"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Paraphrase</a:t>
            </a:r>
            <a:r>
              <a:rPr lang="zh-CN" altLang="en-US" sz="1400" dirty="0">
                <a:solidFill>
                  <a:srgbClr val="000000"/>
                </a:solidFill>
                <a:latin typeface="Calibri" charset="0"/>
              </a:rPr>
              <a:t>理解</a:t>
            </a:r>
            <a:endParaRPr lang="en-US" sz="1400" dirty="0">
              <a:solidFill>
                <a:srgbClr val="000000"/>
              </a:solidFill>
              <a:latin typeface="Calibri" charset="0"/>
            </a:endParaRPr>
          </a:p>
        </p:txBody>
      </p:sp>
      <p:sp>
        <p:nvSpPr>
          <p:cNvPr id="67607" name="TextBox 29"/>
          <p:cNvSpPr txBox="1">
            <a:spLocks noChangeArrowheads="1"/>
          </p:cNvSpPr>
          <p:nvPr/>
        </p:nvSpPr>
        <p:spPr bwMode="auto">
          <a:xfrm>
            <a:off x="342901" y="4495800"/>
            <a:ext cx="250350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Named entity recognition (NER)</a:t>
            </a:r>
          </a:p>
        </p:txBody>
      </p:sp>
      <p:sp>
        <p:nvSpPr>
          <p:cNvPr id="67608" name="TextBox 30"/>
          <p:cNvSpPr txBox="1">
            <a:spLocks noChangeArrowheads="1"/>
          </p:cNvSpPr>
          <p:nvPr/>
        </p:nvSpPr>
        <p:spPr bwMode="auto">
          <a:xfrm>
            <a:off x="3124201" y="4038600"/>
            <a:ext cx="711541"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Parsing</a:t>
            </a:r>
          </a:p>
        </p:txBody>
      </p:sp>
      <p:sp>
        <p:nvSpPr>
          <p:cNvPr id="67609" name="TextBox 31"/>
          <p:cNvSpPr txBox="1">
            <a:spLocks noChangeArrowheads="1"/>
          </p:cNvSpPr>
          <p:nvPr/>
        </p:nvSpPr>
        <p:spPr bwMode="auto">
          <a:xfrm>
            <a:off x="6259338" y="3915826"/>
            <a:ext cx="128131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Summarization</a:t>
            </a:r>
          </a:p>
        </p:txBody>
      </p:sp>
      <p:sp>
        <p:nvSpPr>
          <p:cNvPr id="67610" name="TextBox 32"/>
          <p:cNvSpPr txBox="1">
            <a:spLocks noChangeArrowheads="1"/>
          </p:cNvSpPr>
          <p:nvPr/>
        </p:nvSpPr>
        <p:spPr bwMode="auto">
          <a:xfrm>
            <a:off x="3153962" y="5284457"/>
            <a:ext cx="2213571"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Information extraction (IE)</a:t>
            </a:r>
          </a:p>
        </p:txBody>
      </p:sp>
      <p:sp>
        <p:nvSpPr>
          <p:cNvPr id="67611" name="TextBox 33"/>
          <p:cNvSpPr txBox="1">
            <a:spLocks noChangeArrowheads="1"/>
          </p:cNvSpPr>
          <p:nvPr/>
        </p:nvSpPr>
        <p:spPr bwMode="auto">
          <a:xfrm>
            <a:off x="3124201" y="4572000"/>
            <a:ext cx="204203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Machine translation (MT)</a:t>
            </a:r>
          </a:p>
        </p:txBody>
      </p:sp>
      <p:sp>
        <p:nvSpPr>
          <p:cNvPr id="67612" name="TextBox 34"/>
          <p:cNvSpPr txBox="1">
            <a:spLocks noChangeArrowheads="1"/>
          </p:cNvSpPr>
          <p:nvPr/>
        </p:nvSpPr>
        <p:spPr bwMode="auto">
          <a:xfrm>
            <a:off x="6259339" y="4777318"/>
            <a:ext cx="64472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Dialog</a:t>
            </a:r>
          </a:p>
        </p:txBody>
      </p:sp>
      <p:sp>
        <p:nvSpPr>
          <p:cNvPr id="67613" name="TextBox 36"/>
          <p:cNvSpPr txBox="1">
            <a:spLocks noChangeArrowheads="1"/>
          </p:cNvSpPr>
          <p:nvPr/>
        </p:nvSpPr>
        <p:spPr bwMode="auto">
          <a:xfrm>
            <a:off x="3124202" y="1981200"/>
            <a:ext cx="155023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Sentiment analysis</a:t>
            </a:r>
          </a:p>
        </p:txBody>
      </p:sp>
      <p:sp>
        <p:nvSpPr>
          <p:cNvPr id="67614" name="TextBox 37"/>
          <p:cNvSpPr txBox="1">
            <a:spLocks noChangeArrowheads="1"/>
          </p:cNvSpPr>
          <p:nvPr/>
        </p:nvSpPr>
        <p:spPr bwMode="auto">
          <a:xfrm>
            <a:off x="6259337" y="4743450"/>
            <a:ext cx="26481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a:solidFill>
                  <a:srgbClr val="000000"/>
                </a:solidFill>
                <a:latin typeface="Calibri" charset="0"/>
              </a:rPr>
              <a:t>  </a:t>
            </a:r>
          </a:p>
        </p:txBody>
      </p:sp>
      <p:sp>
        <p:nvSpPr>
          <p:cNvPr id="67615" name="TextBox 38"/>
          <p:cNvSpPr txBox="1">
            <a:spLocks noChangeArrowheads="1"/>
          </p:cNvSpPr>
          <p:nvPr/>
        </p:nvSpPr>
        <p:spPr bwMode="auto">
          <a:xfrm>
            <a:off x="304801" y="2221469"/>
            <a:ext cx="24685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ctr" eaLnBrk="1" hangingPunct="1"/>
            <a:r>
              <a:rPr lang="en-US" sz="1800" dirty="0">
                <a:solidFill>
                  <a:srgbClr val="000000"/>
                </a:solidFill>
                <a:latin typeface="Calibri" charset="0"/>
              </a:rPr>
              <a:t>mostly solved</a:t>
            </a:r>
          </a:p>
        </p:txBody>
      </p:sp>
      <p:sp>
        <p:nvSpPr>
          <p:cNvPr id="67616" name="TextBox 39"/>
          <p:cNvSpPr txBox="1">
            <a:spLocks noChangeArrowheads="1"/>
          </p:cNvSpPr>
          <p:nvPr/>
        </p:nvSpPr>
        <p:spPr bwMode="auto">
          <a:xfrm>
            <a:off x="3276601" y="1600201"/>
            <a:ext cx="24685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ctr" eaLnBrk="1" hangingPunct="1"/>
            <a:r>
              <a:rPr lang="en-US" sz="1800" dirty="0">
                <a:solidFill>
                  <a:srgbClr val="000000"/>
                </a:solidFill>
                <a:latin typeface="Calibri" charset="0"/>
              </a:rPr>
              <a:t>making good progress</a:t>
            </a:r>
          </a:p>
        </p:txBody>
      </p:sp>
      <p:sp>
        <p:nvSpPr>
          <p:cNvPr id="67617" name="TextBox 40"/>
          <p:cNvSpPr txBox="1">
            <a:spLocks noChangeArrowheads="1"/>
          </p:cNvSpPr>
          <p:nvPr/>
        </p:nvSpPr>
        <p:spPr bwMode="auto">
          <a:xfrm>
            <a:off x="6324601" y="1981201"/>
            <a:ext cx="24685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ctr" eaLnBrk="1" hangingPunct="1"/>
            <a:r>
              <a:rPr lang="en-US" sz="1800" dirty="0">
                <a:solidFill>
                  <a:srgbClr val="000000"/>
                </a:solidFill>
                <a:latin typeface="Calibri" charset="0"/>
              </a:rPr>
              <a:t>still really hard</a:t>
            </a:r>
          </a:p>
        </p:txBody>
      </p:sp>
      <p:sp>
        <p:nvSpPr>
          <p:cNvPr id="67618" name="TextBox 41"/>
          <p:cNvSpPr txBox="1">
            <a:spLocks noChangeArrowheads="1"/>
          </p:cNvSpPr>
          <p:nvPr/>
        </p:nvSpPr>
        <p:spPr bwMode="auto">
          <a:xfrm>
            <a:off x="342901" y="2768599"/>
            <a:ext cx="13335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eaLnBrk="0" hangingPunct="0">
              <a:defRPr sz="2400">
                <a:solidFill>
                  <a:schemeClr val="tx1"/>
                </a:solidFill>
                <a:latin typeface="Lucida Sans" charset="0"/>
                <a:ea typeface="ＭＳ Ｐゴシック" charset="0"/>
                <a:cs typeface="ＭＳ Ｐゴシック" charset="0"/>
              </a:defRPr>
            </a:lvl1pPr>
            <a:lvl2pPr marL="742950" indent="-285750" defTabSz="457200" eaLnBrk="0" hangingPunct="0">
              <a:defRPr sz="2400">
                <a:solidFill>
                  <a:schemeClr val="tx1"/>
                </a:solidFill>
                <a:latin typeface="Lucida Sans" charset="0"/>
                <a:ea typeface="ＭＳ Ｐゴシック" charset="0"/>
              </a:defRPr>
            </a:lvl2pPr>
            <a:lvl3pPr marL="1143000" indent="-228600" defTabSz="457200" eaLnBrk="0" hangingPunct="0">
              <a:defRPr sz="2400">
                <a:solidFill>
                  <a:schemeClr val="tx1"/>
                </a:solidFill>
                <a:latin typeface="Lucida Sans" charset="0"/>
                <a:ea typeface="ＭＳ Ｐゴシック" charset="0"/>
              </a:defRPr>
            </a:lvl3pPr>
            <a:lvl4pPr marL="1600200" indent="-228600" defTabSz="457200" eaLnBrk="0" hangingPunct="0">
              <a:defRPr sz="2400">
                <a:solidFill>
                  <a:schemeClr val="tx1"/>
                </a:solidFill>
                <a:latin typeface="Lucida Sans" charset="0"/>
                <a:ea typeface="ＭＳ Ｐゴシック" charset="0"/>
              </a:defRPr>
            </a:lvl4pPr>
            <a:lvl5pPr marL="2057400" indent="-228600" defTabSz="4572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lang="en-US" sz="1400" dirty="0">
                <a:solidFill>
                  <a:srgbClr val="000000"/>
                </a:solidFill>
                <a:latin typeface="Calibri" charset="0"/>
              </a:rPr>
              <a:t>Spam detection</a:t>
            </a:r>
          </a:p>
        </p:txBody>
      </p:sp>
      <p:sp>
        <p:nvSpPr>
          <p:cNvPr id="44" name="Rectangle 43"/>
          <p:cNvSpPr/>
          <p:nvPr/>
        </p:nvSpPr>
        <p:spPr bwMode="auto">
          <a:xfrm>
            <a:off x="588432" y="3062980"/>
            <a:ext cx="1689102" cy="179058"/>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Let’s go to Agra!</a:t>
            </a:r>
          </a:p>
        </p:txBody>
      </p:sp>
      <p:sp>
        <p:nvSpPr>
          <p:cNvPr id="45" name="Rectangle 44"/>
          <p:cNvSpPr/>
          <p:nvPr/>
        </p:nvSpPr>
        <p:spPr bwMode="auto">
          <a:xfrm>
            <a:off x="602325" y="3275707"/>
            <a:ext cx="1662508" cy="170225"/>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Buy V1AGRA …</a:t>
            </a:r>
          </a:p>
        </p:txBody>
      </p:sp>
      <p:sp>
        <p:nvSpPr>
          <p:cNvPr id="67678" name="Rectangle 45"/>
          <p:cNvSpPr>
            <a:spLocks noChangeArrowheads="1"/>
          </p:cNvSpPr>
          <p:nvPr/>
        </p:nvSpPr>
        <p:spPr bwMode="auto">
          <a:xfrm>
            <a:off x="2374904" y="2905451"/>
            <a:ext cx="30451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457189"/>
            <a:r>
              <a:rPr lang="en-US" dirty="0">
                <a:solidFill>
                  <a:srgbClr val="008000"/>
                </a:solidFill>
                <a:latin typeface="Zapf Dingbats" charset="0"/>
                <a:cs typeface="Zapf Dingbats" charset="0"/>
              </a:rPr>
              <a:t>✓</a:t>
            </a:r>
            <a:endParaRPr lang="en-US" dirty="0">
              <a:solidFill>
                <a:srgbClr val="008000"/>
              </a:solidFill>
              <a:latin typeface="Arial" charset="0"/>
            </a:endParaRPr>
          </a:p>
        </p:txBody>
      </p:sp>
      <p:sp>
        <p:nvSpPr>
          <p:cNvPr id="67679" name="Rectangle 46"/>
          <p:cNvSpPr>
            <a:spLocks noChangeArrowheads="1"/>
          </p:cNvSpPr>
          <p:nvPr/>
        </p:nvSpPr>
        <p:spPr bwMode="auto">
          <a:xfrm>
            <a:off x="2382881" y="3169872"/>
            <a:ext cx="33068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defTabSz="457189"/>
            <a:r>
              <a:rPr lang="en-US" dirty="0">
                <a:solidFill>
                  <a:srgbClr val="FF0000"/>
                </a:solidFill>
                <a:latin typeface="Zapf Dingbats" charset="0"/>
                <a:cs typeface="Zapf Dingbats" charset="0"/>
              </a:rPr>
              <a:t>✗</a:t>
            </a:r>
            <a:endParaRPr lang="en-US" dirty="0">
              <a:solidFill>
                <a:srgbClr val="FF0000"/>
              </a:solidFill>
              <a:latin typeface="Arial" charset="0"/>
            </a:endParaRPr>
          </a:p>
        </p:txBody>
      </p:sp>
      <p:sp>
        <p:nvSpPr>
          <p:cNvPr id="56" name="Rectangle 55"/>
          <p:cNvSpPr/>
          <p:nvPr/>
        </p:nvSpPr>
        <p:spPr>
          <a:xfrm>
            <a:off x="342902" y="4116515"/>
            <a:ext cx="2590800" cy="152399"/>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0" rIns="0" anchor="ctr"/>
          <a:lstStyle/>
          <a:p>
            <a:pPr algn="ctr" defTabSz="457189">
              <a:defRPr/>
            </a:pPr>
            <a:r>
              <a:rPr lang="en-US" sz="1100" dirty="0">
                <a:solidFill>
                  <a:prstClr val="black"/>
                </a:solidFill>
                <a:latin typeface="Calibri"/>
                <a:cs typeface="Times New Roman"/>
              </a:rPr>
              <a:t>Colorless   green   ideas   sleep   furiously.</a:t>
            </a:r>
          </a:p>
        </p:txBody>
      </p:sp>
      <p:sp>
        <p:nvSpPr>
          <p:cNvPr id="57" name="Rectangle 56"/>
          <p:cNvSpPr/>
          <p:nvPr/>
        </p:nvSpPr>
        <p:spPr>
          <a:xfrm>
            <a:off x="465083" y="3964114"/>
            <a:ext cx="2154873" cy="125016"/>
          </a:xfrm>
          <a:prstGeom prst="rect">
            <a:avLst/>
          </a:prstGeom>
          <a:solidFill>
            <a:srgbClr val="DEF1DE"/>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     ADJ         ADJ    NOUN  VERB      ADV</a:t>
            </a:r>
          </a:p>
        </p:txBody>
      </p:sp>
      <p:sp>
        <p:nvSpPr>
          <p:cNvPr id="58" name="Rectangle 57"/>
          <p:cNvSpPr/>
          <p:nvPr/>
        </p:nvSpPr>
        <p:spPr>
          <a:xfrm>
            <a:off x="304800" y="4938930"/>
            <a:ext cx="2590800" cy="196508"/>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0" rIns="0" anchor="ctr"/>
          <a:lstStyle/>
          <a:p>
            <a:pPr algn="ctr" defTabSz="457189">
              <a:defRPr/>
            </a:pPr>
            <a:r>
              <a:rPr lang="en-US" sz="1100" dirty="0">
                <a:solidFill>
                  <a:prstClr val="black"/>
                </a:solidFill>
                <a:latin typeface="Calibri"/>
                <a:cs typeface="Times New Roman"/>
              </a:rPr>
              <a:t>Einstein met with UN officials in Princeton</a:t>
            </a:r>
          </a:p>
        </p:txBody>
      </p:sp>
      <p:sp>
        <p:nvSpPr>
          <p:cNvPr id="59" name="Rectangle 58"/>
          <p:cNvSpPr/>
          <p:nvPr/>
        </p:nvSpPr>
        <p:spPr>
          <a:xfrm>
            <a:off x="521623" y="4814365"/>
            <a:ext cx="2156618" cy="125015"/>
          </a:xfrm>
          <a:prstGeom prst="rect">
            <a:avLst/>
          </a:prstGeom>
          <a:solidFill>
            <a:srgbClr val="DEF1DE"/>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PERSON              ORG                      LOC</a:t>
            </a:r>
          </a:p>
        </p:txBody>
      </p:sp>
      <p:sp>
        <p:nvSpPr>
          <p:cNvPr id="63" name="Rectangle 62"/>
          <p:cNvSpPr/>
          <p:nvPr/>
        </p:nvSpPr>
        <p:spPr>
          <a:xfrm>
            <a:off x="3246590" y="5592235"/>
            <a:ext cx="1831293" cy="304799"/>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tIns="0" bIns="0" anchor="ctr"/>
          <a:lstStyle/>
          <a:p>
            <a:pPr defTabSz="457189">
              <a:lnSpc>
                <a:spcPct val="90000"/>
              </a:lnSpc>
              <a:defRPr/>
            </a:pPr>
            <a:r>
              <a:rPr lang="en-US" sz="1050" dirty="0">
                <a:solidFill>
                  <a:prstClr val="black"/>
                </a:solidFill>
                <a:latin typeface="Calibri"/>
                <a:cs typeface="Times New Roman"/>
              </a:rPr>
              <a:t>You’re invited to our dinner party, Friday May 27 at 8:30</a:t>
            </a:r>
          </a:p>
        </p:txBody>
      </p:sp>
      <p:pic>
        <p:nvPicPr>
          <p:cNvPr id="67673" name="Picture 6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7556" y="5549369"/>
            <a:ext cx="289026" cy="193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Rectangle 65"/>
          <p:cNvSpPr/>
          <p:nvPr/>
        </p:nvSpPr>
        <p:spPr bwMode="auto">
          <a:xfrm>
            <a:off x="5385965" y="5516034"/>
            <a:ext cx="563985" cy="346472"/>
          </a:xfrm>
          <a:prstGeom prst="rect">
            <a:avLst/>
          </a:prstGeom>
          <a:no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900" dirty="0">
                <a:solidFill>
                  <a:prstClr val="white">
                    <a:lumMod val="50000"/>
                  </a:prstClr>
                </a:solidFill>
                <a:latin typeface="Calibri"/>
                <a:cs typeface="Times New Roman"/>
              </a:rPr>
              <a:t>Party</a:t>
            </a:r>
            <a:br>
              <a:rPr lang="en-US" sz="900" dirty="0">
                <a:solidFill>
                  <a:prstClr val="white">
                    <a:lumMod val="50000"/>
                  </a:prstClr>
                </a:solidFill>
                <a:latin typeface="Calibri"/>
                <a:cs typeface="Times New Roman"/>
              </a:rPr>
            </a:br>
            <a:r>
              <a:rPr lang="en-US" sz="900" dirty="0">
                <a:solidFill>
                  <a:prstClr val="white">
                    <a:lumMod val="50000"/>
                  </a:prstClr>
                </a:solidFill>
                <a:latin typeface="Calibri"/>
                <a:cs typeface="Times New Roman"/>
              </a:rPr>
              <a:t>May 27</a:t>
            </a:r>
            <a:br>
              <a:rPr lang="en-US" sz="900" dirty="0">
                <a:solidFill>
                  <a:prstClr val="white">
                    <a:lumMod val="50000"/>
                  </a:prstClr>
                </a:solidFill>
                <a:latin typeface="Calibri"/>
                <a:cs typeface="Times New Roman"/>
              </a:rPr>
            </a:br>
            <a:r>
              <a:rPr lang="en-US" sz="900" dirty="0">
                <a:solidFill>
                  <a:srgbClr val="0000FF"/>
                </a:solidFill>
                <a:latin typeface="Calibri"/>
                <a:cs typeface="Times New Roman"/>
              </a:rPr>
              <a:t>add</a:t>
            </a:r>
          </a:p>
        </p:txBody>
      </p:sp>
      <p:cxnSp>
        <p:nvCxnSpPr>
          <p:cNvPr id="69" name="Straight Connector 68"/>
          <p:cNvCxnSpPr/>
          <p:nvPr/>
        </p:nvCxnSpPr>
        <p:spPr bwMode="auto">
          <a:xfrm flipV="1">
            <a:off x="5507989" y="5973234"/>
            <a:ext cx="162560" cy="1294"/>
          </a:xfrm>
          <a:prstGeom prst="line">
            <a:avLst/>
          </a:prstGeom>
          <a:ln w="9525" cap="flat" cmpd="sng" algn="ctr">
            <a:solidFill>
              <a:srgbClr val="0000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a:off x="3378409" y="2283171"/>
            <a:ext cx="2137410" cy="155230"/>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Best roast chicken in San Francisco!</a:t>
            </a:r>
          </a:p>
        </p:txBody>
      </p:sp>
      <p:sp>
        <p:nvSpPr>
          <p:cNvPr id="76" name="Rectangle 75"/>
          <p:cNvSpPr/>
          <p:nvPr/>
        </p:nvSpPr>
        <p:spPr>
          <a:xfrm>
            <a:off x="3378409" y="2514600"/>
            <a:ext cx="2137410" cy="152400"/>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The waiter ignored us for 20 minutes.</a:t>
            </a:r>
          </a:p>
        </p:txBody>
      </p:sp>
      <p:pic>
        <p:nvPicPr>
          <p:cNvPr id="67630" name="Picture 8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21869" y="2209801"/>
            <a:ext cx="275928" cy="1910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631" name="Picture 8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V="1">
            <a:off x="5621869" y="2514600"/>
            <a:ext cx="275167"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5" name="Rectangle 84"/>
          <p:cNvSpPr/>
          <p:nvPr/>
        </p:nvSpPr>
        <p:spPr>
          <a:xfrm>
            <a:off x="3352800" y="3178894"/>
            <a:ext cx="2640330" cy="147125"/>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Carter told Mubarak he shouldn’t run again.</a:t>
            </a:r>
          </a:p>
        </p:txBody>
      </p:sp>
      <p:sp>
        <p:nvSpPr>
          <p:cNvPr id="100" name="Arc 99"/>
          <p:cNvSpPr/>
          <p:nvPr/>
        </p:nvSpPr>
        <p:spPr>
          <a:xfrm>
            <a:off x="3581400" y="3073795"/>
            <a:ext cx="1066800" cy="228600"/>
          </a:xfrm>
          <a:prstGeom prst="arc">
            <a:avLst>
              <a:gd name="adj1" fmla="val 10822610"/>
              <a:gd name="adj2" fmla="val 0"/>
            </a:avLst>
          </a:prstGeom>
          <a:ln w="12700" cap="flat" cmpd="sng" algn="ctr">
            <a:solidFill>
              <a:srgbClr val="FF0000"/>
            </a:solidFill>
            <a:prstDash val="solid"/>
            <a:round/>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defTabSz="457189">
              <a:defRPr/>
            </a:pPr>
            <a:endParaRPr lang="en-US">
              <a:solidFill>
                <a:prstClr val="black"/>
              </a:solidFill>
              <a:latin typeface="Calibri"/>
            </a:endParaRPr>
          </a:p>
        </p:txBody>
      </p:sp>
      <p:sp>
        <p:nvSpPr>
          <p:cNvPr id="101" name="Arc 100"/>
          <p:cNvSpPr/>
          <p:nvPr/>
        </p:nvSpPr>
        <p:spPr>
          <a:xfrm>
            <a:off x="4267201" y="3090729"/>
            <a:ext cx="376237" cy="287866"/>
          </a:xfrm>
          <a:prstGeom prst="arc">
            <a:avLst>
              <a:gd name="adj1" fmla="val 10830349"/>
              <a:gd name="adj2" fmla="val 10"/>
            </a:avLst>
          </a:prstGeom>
          <a:ln w="12700" cap="flat" cmpd="sng" algn="ctr">
            <a:solidFill>
              <a:srgbClr val="008000"/>
            </a:solidFill>
            <a:prstDash val="solid"/>
            <a:round/>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defTabSz="457189">
              <a:defRPr/>
            </a:pPr>
            <a:endParaRPr lang="en-US">
              <a:solidFill>
                <a:prstClr val="black"/>
              </a:solidFill>
              <a:latin typeface="Calibri"/>
            </a:endParaRPr>
          </a:p>
        </p:txBody>
      </p:sp>
      <p:pic>
        <p:nvPicPr>
          <p:cNvPr id="67635"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5562600" y="3733800"/>
            <a:ext cx="381000" cy="19812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104" name="Rectangle 103"/>
          <p:cNvSpPr/>
          <p:nvPr/>
        </p:nvSpPr>
        <p:spPr>
          <a:xfrm>
            <a:off x="3124200" y="3659313"/>
            <a:ext cx="2286000" cy="228600"/>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0" rIns="0" anchor="ctr"/>
          <a:lstStyle/>
          <a:p>
            <a:pPr algn="ctr" defTabSz="457189">
              <a:defRPr/>
            </a:pPr>
            <a:r>
              <a:rPr lang="en-US" sz="1200" dirty="0">
                <a:solidFill>
                  <a:prstClr val="black"/>
                </a:solidFill>
                <a:latin typeface="Calibri"/>
                <a:cs typeface="Times New Roman"/>
              </a:rPr>
              <a:t>I need new batteries for my </a:t>
            </a:r>
            <a:r>
              <a:rPr lang="en-US" sz="1200" b="1" i="1" dirty="0">
                <a:solidFill>
                  <a:srgbClr val="FF0000"/>
                </a:solidFill>
                <a:latin typeface="Calibri"/>
                <a:cs typeface="Times New Roman"/>
              </a:rPr>
              <a:t>mouse</a:t>
            </a:r>
            <a:r>
              <a:rPr lang="en-US" sz="1200" dirty="0">
                <a:solidFill>
                  <a:prstClr val="black"/>
                </a:solidFill>
                <a:latin typeface="Calibri"/>
                <a:cs typeface="Times New Roman"/>
              </a:rPr>
              <a:t>.</a:t>
            </a:r>
          </a:p>
        </p:txBody>
      </p:sp>
      <p:sp>
        <p:nvSpPr>
          <p:cNvPr id="108" name="Rectangle 107"/>
          <p:cNvSpPr/>
          <p:nvPr/>
        </p:nvSpPr>
        <p:spPr>
          <a:xfrm>
            <a:off x="3107352" y="5038960"/>
            <a:ext cx="2607649" cy="165528"/>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The 13</a:t>
            </a:r>
            <a:r>
              <a:rPr lang="en-US" sz="1000" baseline="30000" dirty="0">
                <a:solidFill>
                  <a:prstClr val="black"/>
                </a:solidFill>
                <a:latin typeface="Calibri"/>
                <a:cs typeface="Times New Roman"/>
              </a:rPr>
              <a:t>th</a:t>
            </a:r>
            <a:r>
              <a:rPr lang="en-US" sz="1000" dirty="0">
                <a:solidFill>
                  <a:prstClr val="black"/>
                </a:solidFill>
                <a:latin typeface="Calibri"/>
                <a:cs typeface="Times New Roman"/>
              </a:rPr>
              <a:t> Shanghai International Film Festival…</a:t>
            </a:r>
          </a:p>
        </p:txBody>
      </p:sp>
      <p:sp>
        <p:nvSpPr>
          <p:cNvPr id="109" name="Rectangle 108"/>
          <p:cNvSpPr/>
          <p:nvPr/>
        </p:nvSpPr>
        <p:spPr>
          <a:xfrm>
            <a:off x="3124200" y="4839959"/>
            <a:ext cx="2065864" cy="144394"/>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zh-TW" altLang="en-US" sz="1000" dirty="0">
                <a:solidFill>
                  <a:srgbClr val="000000"/>
                </a:solidFill>
                <a:cs typeface="Times New Roman"/>
              </a:rPr>
              <a:t>第</a:t>
            </a:r>
            <a:r>
              <a:rPr lang="en-US" altLang="zh-TW" sz="1000" dirty="0">
                <a:solidFill>
                  <a:srgbClr val="000000"/>
                </a:solidFill>
                <a:cs typeface="Times New Roman"/>
              </a:rPr>
              <a:t>13</a:t>
            </a:r>
            <a:r>
              <a:rPr lang="zh-TW" altLang="en-US" sz="1000" dirty="0">
                <a:solidFill>
                  <a:srgbClr val="000000"/>
                </a:solidFill>
                <a:cs typeface="Times New Roman"/>
              </a:rPr>
              <a:t>届上海国际电影节开幕</a:t>
            </a:r>
            <a:r>
              <a:rPr lang="en-US" altLang="zh-TW" sz="1000" dirty="0">
                <a:solidFill>
                  <a:srgbClr val="000000"/>
                </a:solidFill>
                <a:cs typeface="Times New Roman"/>
              </a:rPr>
              <a:t>…</a:t>
            </a:r>
            <a:endParaRPr lang="zh-TW" altLang="en-US" sz="1000" dirty="0">
              <a:solidFill>
                <a:srgbClr val="000000"/>
              </a:solidFill>
              <a:cs typeface="Times New Roman"/>
            </a:endParaRPr>
          </a:p>
        </p:txBody>
      </p:sp>
      <p:sp>
        <p:nvSpPr>
          <p:cNvPr id="110" name="Right Arrow 109"/>
          <p:cNvSpPr/>
          <p:nvPr/>
        </p:nvSpPr>
        <p:spPr>
          <a:xfrm>
            <a:off x="5384799" y="4840422"/>
            <a:ext cx="217060" cy="137518"/>
          </a:xfrm>
          <a:prstGeom prst="rightArrow">
            <a:avLst/>
          </a:prstGeom>
          <a:solidFill>
            <a:schemeClr val="tx2">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a:solidFill>
                <a:prstClr val="white"/>
              </a:solidFill>
              <a:latin typeface="Calibri"/>
            </a:endParaRPr>
          </a:p>
        </p:txBody>
      </p:sp>
      <p:sp>
        <p:nvSpPr>
          <p:cNvPr id="111" name="Rectangle 110"/>
          <p:cNvSpPr/>
          <p:nvPr/>
        </p:nvSpPr>
        <p:spPr>
          <a:xfrm>
            <a:off x="6477000" y="4199532"/>
            <a:ext cx="1319212" cy="118864"/>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The Dow Jones is up</a:t>
            </a:r>
          </a:p>
        </p:txBody>
      </p:sp>
      <p:sp>
        <p:nvSpPr>
          <p:cNvPr id="113" name="Rectangle 112"/>
          <p:cNvSpPr/>
          <p:nvPr/>
        </p:nvSpPr>
        <p:spPr>
          <a:xfrm>
            <a:off x="6705601" y="4495800"/>
            <a:ext cx="1192037" cy="156136"/>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Housing prices rose</a:t>
            </a:r>
          </a:p>
        </p:txBody>
      </p:sp>
      <p:sp>
        <p:nvSpPr>
          <p:cNvPr id="114" name="Right Arrow 113"/>
          <p:cNvSpPr/>
          <p:nvPr/>
        </p:nvSpPr>
        <p:spPr>
          <a:xfrm>
            <a:off x="7946851" y="4318397"/>
            <a:ext cx="179387" cy="125015"/>
          </a:xfrm>
          <a:prstGeom prst="rightArrow">
            <a:avLst/>
          </a:prstGeom>
          <a:solidFill>
            <a:schemeClr val="tx2">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a:solidFill>
                <a:prstClr val="white"/>
              </a:solidFill>
              <a:latin typeface="Calibri"/>
            </a:endParaRPr>
          </a:p>
        </p:txBody>
      </p:sp>
      <p:sp>
        <p:nvSpPr>
          <p:cNvPr id="115" name="Rectangle 114"/>
          <p:cNvSpPr/>
          <p:nvPr/>
        </p:nvSpPr>
        <p:spPr>
          <a:xfrm>
            <a:off x="8248475" y="4236828"/>
            <a:ext cx="766762" cy="310169"/>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r>
              <a:rPr lang="en-US" sz="1000" dirty="0">
                <a:solidFill>
                  <a:prstClr val="black"/>
                </a:solidFill>
                <a:latin typeface="Calibri"/>
                <a:cs typeface="Times New Roman"/>
              </a:rPr>
              <a:t>Economy is good</a:t>
            </a:r>
          </a:p>
        </p:txBody>
      </p:sp>
      <p:sp>
        <p:nvSpPr>
          <p:cNvPr id="116" name="Rectangle 115"/>
          <p:cNvSpPr/>
          <p:nvPr/>
        </p:nvSpPr>
        <p:spPr>
          <a:xfrm>
            <a:off x="6388644" y="2667397"/>
            <a:ext cx="2374356" cy="304403"/>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Q. How effective is ibuprofen in reducing fever in patients with acute febrile illness?</a:t>
            </a:r>
          </a:p>
        </p:txBody>
      </p:sp>
      <p:sp>
        <p:nvSpPr>
          <p:cNvPr id="119" name="Rectangle 118"/>
          <p:cNvSpPr/>
          <p:nvPr/>
        </p:nvSpPr>
        <p:spPr>
          <a:xfrm>
            <a:off x="3810000" y="4387850"/>
            <a:ext cx="2209800" cy="152400"/>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50" dirty="0">
                <a:solidFill>
                  <a:prstClr val="black"/>
                </a:solidFill>
                <a:latin typeface="Calibri"/>
                <a:cs typeface="Times New Roman"/>
              </a:rPr>
              <a:t>I can see Alcatraz from the window!</a:t>
            </a:r>
          </a:p>
        </p:txBody>
      </p:sp>
      <p:cxnSp>
        <p:nvCxnSpPr>
          <p:cNvPr id="121" name="Straight Connector 120"/>
          <p:cNvCxnSpPr/>
          <p:nvPr/>
        </p:nvCxnSpPr>
        <p:spPr>
          <a:xfrm rot="10800000">
            <a:off x="5257802" y="4316542"/>
            <a:ext cx="93663" cy="59531"/>
          </a:xfrm>
          <a:prstGeom prst="line">
            <a:avLst/>
          </a:prstGeom>
          <a:ln w="635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5165725" y="4316542"/>
            <a:ext cx="95250" cy="59531"/>
          </a:xfrm>
          <a:prstGeom prst="line">
            <a:avLst/>
          </a:prstGeom>
          <a:ln w="635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rot="10800000">
            <a:off x="5111752" y="4257010"/>
            <a:ext cx="149225" cy="59531"/>
          </a:xfrm>
          <a:prstGeom prst="line">
            <a:avLst/>
          </a:prstGeom>
          <a:ln w="635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rot="5400000" flipH="1" flipV="1">
            <a:off x="4987133" y="4251454"/>
            <a:ext cx="119063" cy="130175"/>
          </a:xfrm>
          <a:prstGeom prst="line">
            <a:avLst/>
          </a:prstGeom>
          <a:ln w="635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rot="10800000">
            <a:off x="4962527" y="4198669"/>
            <a:ext cx="149225" cy="58341"/>
          </a:xfrm>
          <a:prstGeom prst="line">
            <a:avLst/>
          </a:prstGeom>
          <a:ln w="635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4719639" y="4198669"/>
            <a:ext cx="242887" cy="177404"/>
          </a:xfrm>
          <a:prstGeom prst="line">
            <a:avLst/>
          </a:prstGeom>
          <a:ln w="635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4476752" y="4198669"/>
            <a:ext cx="485775" cy="177404"/>
          </a:xfrm>
          <a:prstGeom prst="line">
            <a:avLst/>
          </a:prstGeom>
          <a:ln w="635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rot="10800000">
            <a:off x="4810127" y="4139138"/>
            <a:ext cx="149225" cy="59531"/>
          </a:xfrm>
          <a:prstGeom prst="line">
            <a:avLst/>
          </a:prstGeom>
          <a:ln w="635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rot="10800000">
            <a:off x="4660902" y="4079607"/>
            <a:ext cx="149225" cy="59531"/>
          </a:xfrm>
          <a:prstGeom prst="line">
            <a:avLst/>
          </a:prstGeom>
          <a:ln w="635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4325940" y="4141519"/>
            <a:ext cx="484187" cy="234554"/>
          </a:xfrm>
          <a:prstGeom prst="line">
            <a:avLst/>
          </a:prstGeom>
          <a:ln w="635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V="1">
            <a:off x="4114801" y="4084368"/>
            <a:ext cx="542925" cy="335232"/>
          </a:xfrm>
          <a:prstGeom prst="line">
            <a:avLst/>
          </a:prstGeom>
          <a:ln w="635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6405785" y="3477959"/>
            <a:ext cx="2121693" cy="152710"/>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XYZ acquired ABC yesterday</a:t>
            </a:r>
          </a:p>
        </p:txBody>
      </p:sp>
      <p:sp>
        <p:nvSpPr>
          <p:cNvPr id="149" name="Rectangle 148"/>
          <p:cNvSpPr/>
          <p:nvPr/>
        </p:nvSpPr>
        <p:spPr>
          <a:xfrm>
            <a:off x="6405785" y="3647240"/>
            <a:ext cx="2121693" cy="155854"/>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ABC has been taken over by XYZ</a:t>
            </a:r>
          </a:p>
        </p:txBody>
      </p:sp>
      <p:sp>
        <p:nvSpPr>
          <p:cNvPr id="151" name="Rectangular Callout 150"/>
          <p:cNvSpPr/>
          <p:nvPr/>
        </p:nvSpPr>
        <p:spPr>
          <a:xfrm>
            <a:off x="6985982" y="4876801"/>
            <a:ext cx="2054655" cy="208183"/>
          </a:xfrm>
          <a:prstGeom prst="wedgeRectCallout">
            <a:avLst>
              <a:gd name="adj1" fmla="val -67569"/>
              <a:gd name="adj2" fmla="val 96660"/>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r>
              <a:rPr lang="en-US" sz="1000" dirty="0">
                <a:solidFill>
                  <a:srgbClr val="000000"/>
                </a:solidFill>
                <a:latin typeface="Calibri"/>
              </a:rPr>
              <a:t>Where is Citizen Kane playing in SF? </a:t>
            </a:r>
          </a:p>
        </p:txBody>
      </p:sp>
      <p:sp>
        <p:nvSpPr>
          <p:cNvPr id="152" name="Rectangular Callout 151"/>
          <p:cNvSpPr/>
          <p:nvPr/>
        </p:nvSpPr>
        <p:spPr>
          <a:xfrm>
            <a:off x="6936349" y="5181601"/>
            <a:ext cx="1714818" cy="327295"/>
          </a:xfrm>
          <a:prstGeom prst="wedgeRectCallout">
            <a:avLst>
              <a:gd name="adj1" fmla="val 63386"/>
              <a:gd name="adj2" fmla="val -39734"/>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r>
              <a:rPr lang="en-US" sz="1000" dirty="0">
                <a:solidFill>
                  <a:srgbClr val="000000"/>
                </a:solidFill>
                <a:latin typeface="Calibri"/>
              </a:rPr>
              <a:t>Castro Theatre at 7:30. Do you want a ticket?</a:t>
            </a:r>
          </a:p>
        </p:txBody>
      </p:sp>
      <p:pic>
        <p:nvPicPr>
          <p:cNvPr id="67666" name="Picture 1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flipH="1">
            <a:off x="6298774" y="5197856"/>
            <a:ext cx="379664" cy="288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 name="Rectangle 111"/>
          <p:cNvSpPr/>
          <p:nvPr/>
        </p:nvSpPr>
        <p:spPr>
          <a:xfrm>
            <a:off x="6553200" y="4343400"/>
            <a:ext cx="1295400" cy="152400"/>
          </a:xfrm>
          <a:prstGeom prst="rect">
            <a:avLst/>
          </a:prstGeom>
          <a:solidFill>
            <a:schemeClr val="bg1"/>
          </a:solidFill>
          <a:ln w="3175" cap="flat" cmpd="sng" algn="ctr">
            <a:solidFill>
              <a:schemeClr val="bg1">
                <a:lumMod val="50000"/>
              </a:schemeClr>
            </a:solidFill>
            <a:prstDash val="solid"/>
            <a:round/>
            <a:headEnd type="none" w="med" len="med"/>
            <a:tailEnd type="none" w="med" len="med"/>
          </a:ln>
          <a:effectLst>
            <a:outerShdw blurRad="25400" dist="127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defTabSz="457189">
              <a:defRPr/>
            </a:pPr>
            <a:r>
              <a:rPr lang="en-US" sz="1000" dirty="0">
                <a:solidFill>
                  <a:prstClr val="black"/>
                </a:solidFill>
                <a:latin typeface="Calibri"/>
                <a:cs typeface="Times New Roman"/>
              </a:rPr>
              <a:t>The S&amp;P500 jumped</a:t>
            </a:r>
          </a:p>
        </p:txBody>
      </p:sp>
      <p:pic>
        <p:nvPicPr>
          <p:cNvPr id="2" name="Picture 1" descr="BU009519.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5424" y="3429000"/>
            <a:ext cx="440577" cy="438150"/>
          </a:xfrm>
          <a:prstGeom prst="rect">
            <a:avLst/>
          </a:prstGeom>
        </p:spPr>
      </p:pic>
      <p:pic>
        <p:nvPicPr>
          <p:cNvPr id="3" name="Picture 2" descr="skd186802sdc.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2038" y="4927996"/>
            <a:ext cx="408163" cy="438150"/>
          </a:xfrm>
          <a:prstGeom prst="rect">
            <a:avLst/>
          </a:prstGeom>
        </p:spPr>
      </p:pic>
    </p:spTree>
    <p:extLst>
      <p:ext uri="{BB962C8B-B14F-4D97-AF65-F5344CB8AC3E}">
        <p14:creationId xmlns:p14="http://schemas.microsoft.com/office/powerpoint/2010/main" val="396114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a:bodyPr>
          <a:lstStyle/>
          <a:p>
            <a:r>
              <a:rPr lang="zh-CN" altLang="en-US" dirty="0"/>
              <a:t>四、</a:t>
            </a:r>
            <a:r>
              <a:rPr lang="en-US" altLang="zh-CN" dirty="0"/>
              <a:t> </a:t>
            </a:r>
            <a:r>
              <a:rPr lang="zh-CN" altLang="en-US" dirty="0"/>
              <a:t>包装器</a:t>
            </a:r>
          </a:p>
        </p:txBody>
      </p:sp>
      <p:sp>
        <p:nvSpPr>
          <p:cNvPr id="95235" name="Rectangle 3"/>
          <p:cNvSpPr>
            <a:spLocks noGrp="1" noChangeArrowheads="1"/>
          </p:cNvSpPr>
          <p:nvPr>
            <p:ph type="body" idx="1"/>
          </p:nvPr>
        </p:nvSpPr>
        <p:spPr/>
        <p:txBody>
          <a:bodyPr>
            <a:normAutofit/>
          </a:bodyPr>
          <a:lstStyle/>
          <a:p>
            <a:r>
              <a:rPr lang="zh-CN" altLang="en-US" b="1" dirty="0">
                <a:solidFill>
                  <a:srgbClr val="0000FF"/>
                </a:solidFill>
              </a:rPr>
              <a:t>包装器</a:t>
            </a:r>
            <a:r>
              <a:rPr lang="zh-CN" altLang="en-US" dirty="0"/>
              <a:t>是针对某一类特定的网页、计算机可以理解并执行的</a:t>
            </a:r>
            <a:r>
              <a:rPr lang="zh-CN" altLang="en-US" dirty="0">
                <a:solidFill>
                  <a:srgbClr val="0000FF"/>
                </a:solidFill>
              </a:rPr>
              <a:t>程序或抽取规则</a:t>
            </a:r>
            <a:r>
              <a:rPr lang="zh-CN" altLang="en-US" dirty="0"/>
              <a:t>，其任务就是负责</a:t>
            </a:r>
            <a:r>
              <a:rPr lang="zh-CN" altLang="en-US" dirty="0">
                <a:solidFill>
                  <a:srgbClr val="0000FF"/>
                </a:solidFill>
              </a:rPr>
              <a:t>将</a:t>
            </a:r>
            <a:r>
              <a:rPr lang="en-US" altLang="zh-CN" dirty="0">
                <a:solidFill>
                  <a:srgbClr val="0000FF"/>
                </a:solidFill>
              </a:rPr>
              <a:t>HTML</a:t>
            </a:r>
            <a:r>
              <a:rPr lang="zh-CN" altLang="en-US" dirty="0">
                <a:solidFill>
                  <a:srgbClr val="0000FF"/>
                </a:solidFill>
              </a:rPr>
              <a:t>格式的数据抽取并转化为结构化的格式</a:t>
            </a:r>
            <a:r>
              <a:rPr lang="zh-CN" altLang="en-US" dirty="0"/>
              <a:t>。</a:t>
            </a:r>
            <a:endParaRPr lang="en-US" altLang="zh-CN" dirty="0"/>
          </a:p>
          <a:p>
            <a:pPr lvl="1"/>
            <a:r>
              <a:rPr lang="zh-CN" altLang="en-US" dirty="0"/>
              <a:t>模板</a:t>
            </a:r>
            <a:r>
              <a:rPr lang="en-US" altLang="zh-CN" dirty="0"/>
              <a:t>T </a:t>
            </a:r>
            <a:r>
              <a:rPr lang="zh-CN" altLang="en-US" dirty="0"/>
              <a:t>的表示形式 </a:t>
            </a:r>
            <a:endParaRPr lang="en-US" altLang="zh-CN" dirty="0"/>
          </a:p>
          <a:p>
            <a:r>
              <a:rPr lang="zh-CN" altLang="en-US" dirty="0"/>
              <a:t>包装器是</a:t>
            </a:r>
            <a:r>
              <a:rPr lang="en-US" altLang="zh-CN" dirty="0"/>
              <a:t>Web</a:t>
            </a:r>
            <a:r>
              <a:rPr lang="zh-CN" altLang="en-US" dirty="0"/>
              <a:t>数据抽取系统的重要组成部分之一，特别是在</a:t>
            </a:r>
            <a:r>
              <a:rPr lang="zh-CN" altLang="en-US" dirty="0">
                <a:solidFill>
                  <a:srgbClr val="FF0000"/>
                </a:solidFill>
              </a:rPr>
              <a:t>半自动化</a:t>
            </a:r>
            <a:r>
              <a:rPr lang="zh-CN" altLang="en-US" dirty="0"/>
              <a:t>抽取系统中，需要通过和用户的</a:t>
            </a:r>
            <a:r>
              <a:rPr lang="zh-CN" altLang="en-US" dirty="0">
                <a:solidFill>
                  <a:srgbClr val="FF0000"/>
                </a:solidFill>
              </a:rPr>
              <a:t>交互</a:t>
            </a:r>
            <a:r>
              <a:rPr lang="zh-CN" altLang="en-US" dirty="0"/>
              <a:t>生成。</a:t>
            </a:r>
            <a:endParaRPr lang="en-US" altLang="zh-CN" dirty="0">
              <a:sym typeface="Wingdings" panose="05000000000000000000" pitchFamily="2" charset="2"/>
            </a:endParaRPr>
          </a:p>
        </p:txBody>
      </p:sp>
    </p:spTree>
    <p:extLst>
      <p:ext uri="{BB962C8B-B14F-4D97-AF65-F5344CB8AC3E}">
        <p14:creationId xmlns:p14="http://schemas.microsoft.com/office/powerpoint/2010/main" val="3012082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包装器的</a:t>
            </a:r>
            <a:r>
              <a:rPr lang="zh-CN" altLang="en-US" dirty="0">
                <a:solidFill>
                  <a:srgbClr val="0000FF"/>
                </a:solidFill>
              </a:rPr>
              <a:t>核心</a:t>
            </a:r>
            <a:endParaRPr lang="zh-CN" altLang="en-US" dirty="0"/>
          </a:p>
        </p:txBody>
      </p:sp>
      <p:sp>
        <p:nvSpPr>
          <p:cNvPr id="3" name="内容占位符 2"/>
          <p:cNvSpPr>
            <a:spLocks noGrp="1"/>
          </p:cNvSpPr>
          <p:nvPr>
            <p:ph idx="1"/>
          </p:nvPr>
        </p:nvSpPr>
        <p:spPr/>
        <p:txBody>
          <a:bodyPr>
            <a:normAutofit lnSpcReduction="10000"/>
          </a:bodyPr>
          <a:lstStyle/>
          <a:p>
            <a:r>
              <a:rPr lang="zh-CN" altLang="en-US" sz="3600" dirty="0"/>
              <a:t>包装器的</a:t>
            </a:r>
            <a:r>
              <a:rPr lang="zh-CN" altLang="en-US" sz="3600" dirty="0">
                <a:solidFill>
                  <a:srgbClr val="0000FF"/>
                </a:solidFill>
              </a:rPr>
              <a:t>核心</a:t>
            </a:r>
            <a:r>
              <a:rPr lang="zh-CN" altLang="en-US" sz="3600" dirty="0"/>
              <a:t>是抽取规则。</a:t>
            </a:r>
            <a:endParaRPr lang="en-US" altLang="zh-CN" sz="3600" dirty="0"/>
          </a:p>
          <a:p>
            <a:pPr lvl="1"/>
            <a:r>
              <a:rPr lang="zh-CN" altLang="en-US" sz="3200" b="1" dirty="0">
                <a:solidFill>
                  <a:srgbClr val="0000FF"/>
                </a:solidFill>
              </a:rPr>
              <a:t>抽取规则</a:t>
            </a:r>
            <a:r>
              <a:rPr lang="zh-CN" altLang="en-US" sz="3200" dirty="0"/>
              <a:t>是基于</a:t>
            </a:r>
            <a:r>
              <a:rPr lang="en-US" altLang="zh-CN" sz="3200" dirty="0"/>
              <a:t>HTML</a:t>
            </a:r>
            <a:r>
              <a:rPr lang="zh-CN" altLang="en-US" sz="3200" dirty="0"/>
              <a:t>文档格式的，用于从每个</a:t>
            </a:r>
            <a:r>
              <a:rPr lang="en-US" altLang="zh-CN" sz="3200" dirty="0"/>
              <a:t>HTML</a:t>
            </a:r>
            <a:r>
              <a:rPr lang="zh-CN" altLang="en-US" sz="3200" dirty="0"/>
              <a:t>文档中抽取相关信息。</a:t>
            </a:r>
            <a:endParaRPr lang="en-US" altLang="zh-CN" sz="3200" dirty="0"/>
          </a:p>
          <a:p>
            <a:pPr lvl="1"/>
            <a:r>
              <a:rPr lang="zh-CN" altLang="en-US" sz="3200" dirty="0"/>
              <a:t>对于</a:t>
            </a:r>
            <a:r>
              <a:rPr lang="en-US" altLang="zh-CN" sz="3200" dirty="0"/>
              <a:t>HTML</a:t>
            </a:r>
            <a:r>
              <a:rPr lang="zh-CN" altLang="en-US" sz="3200" dirty="0"/>
              <a:t>文档，有两种看待方式</a:t>
            </a:r>
            <a:r>
              <a:rPr lang="en-US" altLang="zh-CN" sz="3200" dirty="0"/>
              <a:t>:</a:t>
            </a:r>
          </a:p>
          <a:p>
            <a:pPr lvl="2"/>
            <a:r>
              <a:rPr lang="zh-CN" altLang="en-US" sz="2800" dirty="0"/>
              <a:t>一种是将文档看作</a:t>
            </a:r>
            <a:r>
              <a:rPr lang="zh-CN" altLang="en-US" sz="2800" dirty="0">
                <a:solidFill>
                  <a:srgbClr val="0000FF"/>
                </a:solidFill>
              </a:rPr>
              <a:t>字符流</a:t>
            </a:r>
            <a:r>
              <a:rPr lang="en-US" altLang="zh-CN" sz="2800" dirty="0"/>
              <a:t>;</a:t>
            </a:r>
          </a:p>
          <a:p>
            <a:pPr lvl="2"/>
            <a:r>
              <a:rPr lang="zh-CN" altLang="en-US" sz="2800" dirty="0"/>
              <a:t>一种是将文档看作</a:t>
            </a:r>
            <a:r>
              <a:rPr lang="zh-CN" altLang="en-US" sz="2800" dirty="0">
                <a:solidFill>
                  <a:srgbClr val="0000FF"/>
                </a:solidFill>
              </a:rPr>
              <a:t>树结构</a:t>
            </a:r>
            <a:r>
              <a:rPr lang="zh-CN" altLang="en-US" sz="2800" dirty="0"/>
              <a:t>。</a:t>
            </a:r>
            <a:endParaRPr lang="en-US" altLang="zh-CN" sz="2800" dirty="0"/>
          </a:p>
          <a:p>
            <a:pPr lvl="1"/>
            <a:r>
              <a:rPr lang="zh-CN" altLang="en-US" sz="3200" dirty="0"/>
              <a:t>相应地，抽取规则也可以分为</a:t>
            </a:r>
            <a:endParaRPr lang="en-US" altLang="zh-CN" sz="3200" dirty="0"/>
          </a:p>
          <a:p>
            <a:pPr lvl="2"/>
            <a:r>
              <a:rPr lang="zh-CN" altLang="en-US" sz="2800" dirty="0">
                <a:solidFill>
                  <a:srgbClr val="0000FF"/>
                </a:solidFill>
              </a:rPr>
              <a:t>基于分界符</a:t>
            </a:r>
            <a:r>
              <a:rPr lang="en-US" altLang="zh-CN" sz="2800" dirty="0">
                <a:solidFill>
                  <a:srgbClr val="0000FF"/>
                </a:solidFill>
              </a:rPr>
              <a:t>(</a:t>
            </a:r>
            <a:r>
              <a:rPr lang="zh-CN" altLang="en-US" sz="2800" dirty="0">
                <a:solidFill>
                  <a:srgbClr val="0000FF"/>
                </a:solidFill>
              </a:rPr>
              <a:t>或界标符</a:t>
            </a:r>
            <a:r>
              <a:rPr lang="en-US" altLang="zh-CN" sz="2800" dirty="0">
                <a:solidFill>
                  <a:srgbClr val="0000FF"/>
                </a:solidFill>
              </a:rPr>
              <a:t>)</a:t>
            </a:r>
            <a:r>
              <a:rPr lang="zh-CN" altLang="en-US" sz="2800" dirty="0">
                <a:solidFill>
                  <a:srgbClr val="0000FF"/>
                </a:solidFill>
              </a:rPr>
              <a:t>的规则；</a:t>
            </a:r>
            <a:endParaRPr lang="en-US" altLang="zh-CN" sz="2800" dirty="0"/>
          </a:p>
          <a:p>
            <a:pPr lvl="2"/>
            <a:r>
              <a:rPr lang="zh-CN" altLang="en-US" sz="2800" dirty="0">
                <a:solidFill>
                  <a:srgbClr val="0000FF"/>
                </a:solidFill>
              </a:rPr>
              <a:t>基于树路径的规则</a:t>
            </a:r>
            <a:endParaRPr lang="zh-CN" altLang="en-US" dirty="0"/>
          </a:p>
        </p:txBody>
      </p:sp>
    </p:spTree>
    <p:extLst>
      <p:ext uri="{BB962C8B-B14F-4D97-AF65-F5344CB8AC3E}">
        <p14:creationId xmlns:p14="http://schemas.microsoft.com/office/powerpoint/2010/main" val="1398893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0000FF"/>
                </a:solidFill>
              </a:rPr>
              <a:t>4.1 </a:t>
            </a:r>
            <a:r>
              <a:rPr lang="zh-CN" altLang="en-US" b="1" dirty="0">
                <a:solidFill>
                  <a:srgbClr val="0000FF"/>
                </a:solidFill>
              </a:rPr>
              <a:t>基于分界符的规则</a:t>
            </a:r>
            <a:endParaRPr lang="zh-CN" altLang="en-US" dirty="0"/>
          </a:p>
        </p:txBody>
      </p:sp>
      <p:sp>
        <p:nvSpPr>
          <p:cNvPr id="3" name="内容占位符 2"/>
          <p:cNvSpPr>
            <a:spLocks noGrp="1"/>
          </p:cNvSpPr>
          <p:nvPr>
            <p:ph idx="1"/>
          </p:nvPr>
        </p:nvSpPr>
        <p:spPr/>
        <p:txBody>
          <a:bodyPr>
            <a:normAutofit fontScale="85000" lnSpcReduction="10000"/>
          </a:bodyPr>
          <a:lstStyle/>
          <a:p>
            <a:pPr>
              <a:lnSpc>
                <a:spcPct val="120000"/>
              </a:lnSpc>
            </a:pPr>
            <a:r>
              <a:rPr lang="zh-CN" altLang="en-US" b="1" dirty="0">
                <a:solidFill>
                  <a:srgbClr val="0000FF"/>
                </a:solidFill>
              </a:rPr>
              <a:t>基于分界符的规则</a:t>
            </a:r>
            <a:r>
              <a:rPr lang="zh-CN" altLang="en-US" dirty="0"/>
              <a:t>将</a:t>
            </a:r>
            <a:r>
              <a:rPr lang="en-US" altLang="zh-CN" dirty="0"/>
              <a:t>HTML</a:t>
            </a:r>
            <a:r>
              <a:rPr lang="zh-CN" altLang="en-US" dirty="0"/>
              <a:t>文档看作字符流，给出数据项的</a:t>
            </a:r>
            <a:r>
              <a:rPr lang="zh-CN" altLang="en-US" dirty="0">
                <a:solidFill>
                  <a:srgbClr val="0000FF"/>
                </a:solidFill>
              </a:rPr>
              <a:t>起始</a:t>
            </a:r>
            <a:r>
              <a:rPr lang="zh-CN" altLang="en-US" dirty="0"/>
              <a:t>和</a:t>
            </a:r>
            <a:r>
              <a:rPr lang="zh-CN" altLang="en-US" dirty="0">
                <a:solidFill>
                  <a:srgbClr val="0000FF"/>
                </a:solidFill>
              </a:rPr>
              <a:t>结束分界符</a:t>
            </a:r>
            <a:r>
              <a:rPr lang="zh-CN" altLang="en-US" dirty="0"/>
              <a:t>，将其中的数据抽取出来。</a:t>
            </a:r>
            <a:endParaRPr lang="en-US" altLang="zh-CN" dirty="0"/>
          </a:p>
          <a:p>
            <a:pPr lvl="1">
              <a:lnSpc>
                <a:spcPct val="120000"/>
              </a:lnSpc>
            </a:pPr>
            <a:r>
              <a:rPr lang="zh-CN" altLang="en-US" dirty="0"/>
              <a:t>例如，某一个数据项的起始规则是</a:t>
            </a:r>
            <a:r>
              <a:rPr lang="en-US" altLang="zh-CN" dirty="0"/>
              <a:t>"</a:t>
            </a:r>
            <a:r>
              <a:rPr lang="en-US" altLang="zh-CN" dirty="0" err="1"/>
              <a:t>SkipTo</a:t>
            </a:r>
            <a:r>
              <a:rPr lang="en-US" altLang="zh-CN" dirty="0"/>
              <a:t>&lt;</a:t>
            </a:r>
            <a:r>
              <a:rPr lang="en-US" altLang="zh-CN" dirty="0" err="1"/>
              <a:t>i</a:t>
            </a:r>
            <a:r>
              <a:rPr lang="en-US" altLang="zh-CN" dirty="0"/>
              <a:t>&gt;"</a:t>
            </a:r>
            <a:r>
              <a:rPr lang="zh-CN" altLang="en-US" dirty="0"/>
              <a:t>，结束规则是</a:t>
            </a:r>
            <a:r>
              <a:rPr lang="en-US" altLang="zh-CN" dirty="0"/>
              <a:t>"</a:t>
            </a:r>
            <a:r>
              <a:rPr lang="en-US" altLang="zh-CN" dirty="0" err="1"/>
              <a:t>SkipTo</a:t>
            </a:r>
            <a:r>
              <a:rPr lang="en-US" altLang="zh-CN" dirty="0"/>
              <a:t>&lt;/</a:t>
            </a:r>
            <a:r>
              <a:rPr lang="en-US" altLang="zh-CN" dirty="0" err="1"/>
              <a:t>i</a:t>
            </a:r>
            <a:r>
              <a:rPr lang="en-US" altLang="zh-CN" dirty="0"/>
              <a:t>&gt;"</a:t>
            </a:r>
            <a:r>
              <a:rPr lang="zh-CN" altLang="en-US" dirty="0"/>
              <a:t>。</a:t>
            </a:r>
            <a:endParaRPr lang="en-US" altLang="zh-CN" dirty="0"/>
          </a:p>
          <a:p>
            <a:pPr lvl="2">
              <a:lnSpc>
                <a:spcPct val="120000"/>
              </a:lnSpc>
            </a:pPr>
            <a:r>
              <a:rPr lang="zh-CN" altLang="en-US" dirty="0"/>
              <a:t>意味着从文档的起始忽略所有的字符直至找到</a:t>
            </a:r>
            <a:r>
              <a:rPr lang="en-US" altLang="zh-CN" dirty="0"/>
              <a:t>HTML</a:t>
            </a:r>
            <a:r>
              <a:rPr lang="zh-CN" altLang="en-US" dirty="0"/>
              <a:t>标签</a:t>
            </a:r>
            <a:r>
              <a:rPr lang="en-US" altLang="zh-CN" dirty="0"/>
              <a:t>&lt;</a:t>
            </a:r>
            <a:r>
              <a:rPr lang="en-US" altLang="zh-CN" dirty="0" err="1"/>
              <a:t>i</a:t>
            </a:r>
            <a:r>
              <a:rPr lang="en-US" altLang="zh-CN" dirty="0"/>
              <a:t>&gt;</a:t>
            </a:r>
            <a:r>
              <a:rPr lang="zh-CN" altLang="en-US" dirty="0"/>
              <a:t>，接着，忽略所有字符直至</a:t>
            </a:r>
            <a:r>
              <a:rPr lang="en-US" altLang="zh-CN" dirty="0"/>
              <a:t>&lt;/</a:t>
            </a:r>
            <a:r>
              <a:rPr lang="en-US" altLang="zh-CN" dirty="0" err="1"/>
              <a:t>i</a:t>
            </a:r>
            <a:r>
              <a:rPr lang="en-US" altLang="zh-CN" dirty="0"/>
              <a:t>&gt;</a:t>
            </a:r>
            <a:r>
              <a:rPr lang="zh-CN" altLang="en-US" dirty="0"/>
              <a:t>，</a:t>
            </a:r>
            <a:r>
              <a:rPr lang="zh-CN" altLang="en-US" dirty="0">
                <a:solidFill>
                  <a:srgbClr val="0000FF"/>
                </a:solidFill>
              </a:rPr>
              <a:t>中间部分即所需的字符串</a:t>
            </a:r>
            <a:r>
              <a:rPr lang="zh-CN" altLang="en-US" dirty="0"/>
              <a:t>。</a:t>
            </a:r>
            <a:endParaRPr lang="en-US" altLang="zh-CN" dirty="0"/>
          </a:p>
          <a:p>
            <a:pPr lvl="1">
              <a:lnSpc>
                <a:spcPct val="120000"/>
              </a:lnSpc>
            </a:pPr>
            <a:r>
              <a:rPr lang="zh-CN" altLang="en-US" dirty="0"/>
              <a:t>当然作为分界符的除了</a:t>
            </a:r>
            <a:r>
              <a:rPr lang="en-US" altLang="zh-CN" dirty="0"/>
              <a:t>HTML</a:t>
            </a:r>
            <a:r>
              <a:rPr lang="zh-CN" altLang="en-US" dirty="0"/>
              <a:t>标签，还有特征字符串、标点符号等。</a:t>
            </a:r>
            <a:endParaRPr lang="en-US" altLang="zh-CN" dirty="0"/>
          </a:p>
          <a:p>
            <a:r>
              <a:rPr lang="zh-CN" altLang="en-US" b="1" dirty="0">
                <a:solidFill>
                  <a:srgbClr val="0000FF"/>
                </a:solidFill>
              </a:rPr>
              <a:t>基于正则表达式 的网页分析</a:t>
            </a:r>
            <a:endParaRPr lang="zh-CN" altLang="en-US" dirty="0"/>
          </a:p>
        </p:txBody>
      </p:sp>
    </p:spTree>
    <p:extLst>
      <p:ext uri="{BB962C8B-B14F-4D97-AF65-F5344CB8AC3E}">
        <p14:creationId xmlns:p14="http://schemas.microsoft.com/office/powerpoint/2010/main" val="1398592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0000FF"/>
                </a:solidFill>
              </a:rPr>
              <a:t>4.2  </a:t>
            </a:r>
            <a:r>
              <a:rPr lang="zh-CN" altLang="en-US" b="1" dirty="0">
                <a:solidFill>
                  <a:srgbClr val="0000FF"/>
                </a:solidFill>
              </a:rPr>
              <a:t>基于树路径的规则</a:t>
            </a:r>
            <a:endParaRPr lang="zh-CN" altLang="en-US" dirty="0"/>
          </a:p>
        </p:txBody>
      </p:sp>
      <p:sp>
        <p:nvSpPr>
          <p:cNvPr id="3" name="内容占位符 2"/>
          <p:cNvSpPr>
            <a:spLocks noGrp="1"/>
          </p:cNvSpPr>
          <p:nvPr>
            <p:ph idx="1"/>
          </p:nvPr>
        </p:nvSpPr>
        <p:spPr/>
        <p:txBody>
          <a:bodyPr>
            <a:normAutofit lnSpcReduction="10000"/>
          </a:bodyPr>
          <a:lstStyle/>
          <a:p>
            <a:pPr>
              <a:lnSpc>
                <a:spcPct val="120000"/>
              </a:lnSpc>
            </a:pPr>
            <a:r>
              <a:rPr lang="zh-CN" altLang="en-US" b="1" dirty="0">
                <a:solidFill>
                  <a:srgbClr val="0000FF"/>
                </a:solidFill>
              </a:rPr>
              <a:t>基于树路径的规则</a:t>
            </a:r>
            <a:r>
              <a:rPr lang="zh-CN" altLang="en-US" dirty="0"/>
              <a:t>是将文档看作一个树结构。所抽取的数据存储在树节点中，因而可</a:t>
            </a:r>
            <a:r>
              <a:rPr lang="zh-CN" altLang="en-US" dirty="0">
                <a:solidFill>
                  <a:srgbClr val="0000FF"/>
                </a:solidFill>
              </a:rPr>
              <a:t>根据其路径来定位</a:t>
            </a:r>
            <a:r>
              <a:rPr lang="zh-CN" altLang="en-US" dirty="0"/>
              <a:t>。</a:t>
            </a:r>
            <a:endParaRPr lang="en-US" altLang="zh-CN" dirty="0"/>
          </a:p>
          <a:p>
            <a:pPr lvl="1">
              <a:lnSpc>
                <a:spcPct val="120000"/>
              </a:lnSpc>
            </a:pPr>
            <a:r>
              <a:rPr lang="zh-CN" altLang="en-US" dirty="0"/>
              <a:t>首先根据</a:t>
            </a:r>
            <a:r>
              <a:rPr lang="en-US" altLang="zh-CN" dirty="0"/>
              <a:t>HTML</a:t>
            </a:r>
            <a:r>
              <a:rPr lang="zh-CN" altLang="en-US" dirty="0"/>
              <a:t>标签将文档分析成</a:t>
            </a:r>
            <a:r>
              <a:rPr lang="zh-CN" altLang="en-US" dirty="0">
                <a:solidFill>
                  <a:srgbClr val="0000FF"/>
                </a:solidFill>
              </a:rPr>
              <a:t>树结构</a:t>
            </a:r>
            <a:r>
              <a:rPr lang="zh-CN" altLang="en-US" dirty="0"/>
              <a:t>，如</a:t>
            </a:r>
            <a:r>
              <a:rPr lang="en-US" altLang="zh-CN" dirty="0"/>
              <a:t>DOM</a:t>
            </a:r>
            <a:r>
              <a:rPr lang="zh-CN" altLang="en-US" dirty="0"/>
              <a:t>树，</a:t>
            </a:r>
            <a:endParaRPr lang="en-US" altLang="zh-CN" dirty="0"/>
          </a:p>
          <a:p>
            <a:pPr lvl="1">
              <a:lnSpc>
                <a:spcPct val="120000"/>
              </a:lnSpc>
            </a:pPr>
            <a:r>
              <a:rPr lang="zh-CN" altLang="en-US" dirty="0"/>
              <a:t>然后通过规则中的</a:t>
            </a:r>
            <a:r>
              <a:rPr lang="zh-CN" altLang="en-US" dirty="0">
                <a:solidFill>
                  <a:srgbClr val="0000FF"/>
                </a:solidFill>
              </a:rPr>
              <a:t>路径</a:t>
            </a:r>
            <a:r>
              <a:rPr lang="zh-CN" altLang="en-US" dirty="0"/>
              <a:t>在树中搜索相应的节点，</a:t>
            </a:r>
            <a:endParaRPr lang="en-US" altLang="zh-CN" dirty="0"/>
          </a:p>
          <a:p>
            <a:pPr lvl="1">
              <a:lnSpc>
                <a:spcPct val="120000"/>
              </a:lnSpc>
            </a:pPr>
            <a:r>
              <a:rPr lang="zh-CN" altLang="en-US" dirty="0"/>
              <a:t>最终得到所需数据。</a:t>
            </a:r>
            <a:endParaRPr lang="en-US" altLang="zh-CN" dirty="0"/>
          </a:p>
          <a:p>
            <a:r>
              <a:rPr lang="zh-CN" altLang="en-US" dirty="0"/>
              <a:t>基于</a:t>
            </a:r>
            <a:r>
              <a:rPr lang="en-US" altLang="zh-CN" dirty="0"/>
              <a:t>DOM</a:t>
            </a:r>
            <a:r>
              <a:rPr lang="zh-CN" altLang="en-US" dirty="0"/>
              <a:t>树的网页分析</a:t>
            </a:r>
          </a:p>
        </p:txBody>
      </p:sp>
    </p:spTree>
    <p:extLst>
      <p:ext uri="{BB962C8B-B14F-4D97-AF65-F5344CB8AC3E}">
        <p14:creationId xmlns:p14="http://schemas.microsoft.com/office/powerpoint/2010/main" val="2016266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4.3 </a:t>
            </a:r>
            <a:r>
              <a:rPr lang="zh-CN" altLang="en-US" dirty="0"/>
              <a:t>包装器与爬虫软件的不同</a:t>
            </a:r>
          </a:p>
        </p:txBody>
      </p:sp>
      <p:sp>
        <p:nvSpPr>
          <p:cNvPr id="3" name="内容占位符 2"/>
          <p:cNvSpPr>
            <a:spLocks noGrp="1"/>
          </p:cNvSpPr>
          <p:nvPr>
            <p:ph idx="1"/>
          </p:nvPr>
        </p:nvSpPr>
        <p:spPr/>
        <p:txBody>
          <a:bodyPr/>
          <a:lstStyle/>
          <a:p>
            <a:r>
              <a:rPr lang="zh-CN" altLang="en-US" dirty="0"/>
              <a:t>包装器是一个能够将数据从</a:t>
            </a:r>
            <a:r>
              <a:rPr lang="en-US" altLang="zh-CN" dirty="0"/>
              <a:t>HTML</a:t>
            </a:r>
            <a:r>
              <a:rPr lang="zh-CN" altLang="en-US" dirty="0"/>
              <a:t>网页中抽取出来，并且将他们还原为结构化的数据的软件程序</a:t>
            </a:r>
            <a:endParaRPr lang="en-US" altLang="zh-CN" dirty="0"/>
          </a:p>
          <a:p>
            <a:pPr lvl="1"/>
            <a:r>
              <a:rPr lang="zh-CN" altLang="en-US" dirty="0"/>
              <a:t>手工方法：爬虫</a:t>
            </a:r>
            <a:endParaRPr lang="en-US" altLang="zh-CN" dirty="0"/>
          </a:p>
          <a:p>
            <a:endParaRPr lang="en-US" altLang="zh-CN" dirty="0"/>
          </a:p>
          <a:p>
            <a:endParaRPr lang="zh-CN" altLang="en-US" dirty="0"/>
          </a:p>
        </p:txBody>
      </p:sp>
      <p:pic>
        <p:nvPicPr>
          <p:cNvPr id="4" name="图片 3" descr="20190914234655193.png"/>
          <p:cNvPicPr>
            <a:picLocks noChangeAspect="1"/>
          </p:cNvPicPr>
          <p:nvPr/>
        </p:nvPicPr>
        <p:blipFill>
          <a:blip r:embed="rId3"/>
          <a:stretch>
            <a:fillRect/>
          </a:stretch>
        </p:blipFill>
        <p:spPr>
          <a:xfrm>
            <a:off x="500034" y="3944028"/>
            <a:ext cx="8501090" cy="2913972"/>
          </a:xfrm>
          <a:prstGeom prst="rect">
            <a:avLst/>
          </a:prstGeom>
        </p:spPr>
      </p:pic>
    </p:spTree>
    <p:extLst>
      <p:ext uri="{BB962C8B-B14F-4D97-AF65-F5344CB8AC3E}">
        <p14:creationId xmlns:p14="http://schemas.microsoft.com/office/powerpoint/2010/main" val="758883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包装器归纳 </a:t>
            </a:r>
            <a:r>
              <a:rPr lang="en-US" altLang="zh-CN" dirty="0"/>
              <a:t>wrapper induction</a:t>
            </a:r>
          </a:p>
          <a:p>
            <a:pPr lvl="1"/>
            <a:r>
              <a:rPr lang="zh-CN" altLang="en-US" sz="2400" dirty="0"/>
              <a:t>使用机器学习的方法产生抽取规则</a:t>
            </a:r>
            <a:endParaRPr lang="en-US" altLang="zh-CN" sz="2400" dirty="0"/>
          </a:p>
          <a:p>
            <a:pPr lvl="1"/>
            <a:r>
              <a:rPr lang="zh-CN" altLang="en-US" sz="2400" dirty="0"/>
              <a:t>基于有监督学习的，</a:t>
            </a:r>
            <a:endParaRPr lang="en-US" altLang="zh-CN" sz="2400" dirty="0"/>
          </a:p>
          <a:p>
            <a:pPr lvl="2"/>
            <a:r>
              <a:rPr lang="zh-CN" altLang="en-US" sz="2000" dirty="0"/>
              <a:t>从标注好的训练样例集合中学习数据抽取规则，</a:t>
            </a:r>
            <a:endParaRPr lang="en-US" altLang="zh-CN" sz="2000" dirty="0"/>
          </a:p>
          <a:p>
            <a:pPr lvl="2"/>
            <a:r>
              <a:rPr lang="zh-CN" altLang="en-US" sz="2000" dirty="0"/>
              <a:t>用于从</a:t>
            </a:r>
            <a:r>
              <a:rPr lang="zh-CN" altLang="en-US" sz="2000" dirty="0">
                <a:solidFill>
                  <a:srgbClr val="FF0000"/>
                </a:solidFill>
              </a:rPr>
              <a:t>其他</a:t>
            </a:r>
            <a:r>
              <a:rPr lang="zh-CN" altLang="en-US" sz="2000" dirty="0"/>
              <a:t>相同标记或相同网页模板抽取目标数据</a:t>
            </a:r>
            <a:endParaRPr lang="en-US" altLang="zh-CN" sz="1800" dirty="0"/>
          </a:p>
          <a:p>
            <a:pPr lvl="2">
              <a:buNone/>
            </a:pPr>
            <a:endParaRPr lang="en-US" altLang="zh-CN" sz="1800" dirty="0"/>
          </a:p>
          <a:p>
            <a:endParaRPr lang="zh-CN" altLang="en-US" dirty="0"/>
          </a:p>
        </p:txBody>
      </p:sp>
      <p:pic>
        <p:nvPicPr>
          <p:cNvPr id="5" name="图片 4" descr="20190914234723318.png"/>
          <p:cNvPicPr>
            <a:picLocks noChangeAspect="1"/>
          </p:cNvPicPr>
          <p:nvPr/>
        </p:nvPicPr>
        <p:blipFill>
          <a:blip r:embed="rId2"/>
          <a:stretch>
            <a:fillRect/>
          </a:stretch>
        </p:blipFill>
        <p:spPr>
          <a:xfrm>
            <a:off x="928662" y="4071942"/>
            <a:ext cx="7786710" cy="130611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5114948"/>
          </a:xfrm>
        </p:spPr>
        <p:txBody>
          <a:bodyPr>
            <a:normAutofit fontScale="92500" lnSpcReduction="10000"/>
          </a:bodyPr>
          <a:lstStyle/>
          <a:p>
            <a:r>
              <a:rPr lang="zh-CN" altLang="en-US" dirty="0"/>
              <a:t>步骤</a:t>
            </a:r>
            <a:endParaRPr lang="en-US" altLang="zh-CN" dirty="0"/>
          </a:p>
          <a:p>
            <a:pPr lvl="1"/>
            <a:r>
              <a:rPr lang="en-US" altLang="zh-CN" dirty="0"/>
              <a:t>1</a:t>
            </a:r>
            <a:r>
              <a:rPr lang="zh-CN" altLang="en-US" dirty="0"/>
              <a:t>、网页清洗：</a:t>
            </a:r>
            <a:endParaRPr lang="en-US" altLang="zh-CN" dirty="0"/>
          </a:p>
          <a:p>
            <a:pPr lvl="2"/>
            <a:r>
              <a:rPr lang="zh-CN" altLang="en-US" dirty="0"/>
              <a:t>有些网页结构不规范，例如前后标签不对称，没有结束标签符。</a:t>
            </a:r>
            <a:endParaRPr lang="en-US" altLang="zh-CN" dirty="0"/>
          </a:p>
          <a:p>
            <a:pPr lvl="2"/>
            <a:r>
              <a:rPr lang="zh-CN" altLang="en-US" dirty="0"/>
              <a:t>不规范的网页结构容易在抽取的过程中抽取的过程中产生噪声。</a:t>
            </a:r>
            <a:endParaRPr lang="en-US" altLang="zh-CN" dirty="0"/>
          </a:p>
          <a:p>
            <a:pPr lvl="2"/>
            <a:r>
              <a:rPr lang="zh-CN" altLang="en-US" dirty="0"/>
              <a:t>工具</a:t>
            </a:r>
            <a:endParaRPr lang="en-US" altLang="zh-CN" dirty="0"/>
          </a:p>
          <a:p>
            <a:pPr lvl="3"/>
            <a:r>
              <a:rPr lang="zh-CN" altLang="en-US" dirty="0"/>
              <a:t>在线工具</a:t>
            </a:r>
            <a:r>
              <a:rPr lang="en-US" altLang="zh-CN" dirty="0"/>
              <a:t>tidy</a:t>
            </a:r>
          </a:p>
          <a:p>
            <a:pPr lvl="4"/>
            <a:r>
              <a:rPr lang="en-US" b="1" dirty="0"/>
              <a:t>HTML Tidy</a:t>
            </a:r>
            <a:r>
              <a:rPr lang="en-US" dirty="0"/>
              <a:t> is a tool for checking and cleaning up HTML </a:t>
            </a:r>
            <a:r>
              <a:rPr lang="en-US" sz="2100" dirty="0"/>
              <a:t>source files</a:t>
            </a:r>
          </a:p>
          <a:p>
            <a:pPr lvl="4"/>
            <a:r>
              <a:rPr lang="en-US" sz="2100" dirty="0"/>
              <a:t>finding and correcting errors in deeply nested HTML,</a:t>
            </a:r>
          </a:p>
          <a:p>
            <a:pPr lvl="4"/>
            <a:r>
              <a:rPr lang="en-US" sz="2100" dirty="0"/>
              <a:t> making grotesque code legible once more.</a:t>
            </a:r>
          </a:p>
          <a:p>
            <a:pPr lvl="4"/>
            <a:r>
              <a:rPr lang="zh-CN" altLang="en-US" dirty="0"/>
              <a:t>使怪诞的代码再次清晰易读</a:t>
            </a:r>
            <a:endParaRPr lang="en-US" dirty="0"/>
          </a:p>
          <a:p>
            <a:pPr lvl="4"/>
            <a:r>
              <a:rPr lang="en-US" altLang="zh-CN" dirty="0">
                <a:hlinkClick r:id="rId2"/>
              </a:rPr>
              <a:t>http://infohound.net/tidy/</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p:cNvPicPr>
            <a:picLocks noGrp="1" noChangeAspect="1" noChangeArrowheads="1"/>
          </p:cNvPicPr>
          <p:nvPr>
            <p:ph idx="1"/>
          </p:nvPr>
        </p:nvPicPr>
        <p:blipFill>
          <a:blip r:embed="rId2"/>
          <a:srcRect/>
          <a:stretch>
            <a:fillRect/>
          </a:stretch>
        </p:blipFill>
        <p:spPr bwMode="auto">
          <a:xfrm>
            <a:off x="548922" y="1357298"/>
            <a:ext cx="8477982" cy="4768865"/>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srcRect/>
          <a:stretch>
            <a:fillRect/>
          </a:stretch>
        </p:blipFill>
        <p:spPr bwMode="auto">
          <a:xfrm>
            <a:off x="428596" y="285728"/>
            <a:ext cx="10287072" cy="5786478"/>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5114948"/>
          </a:xfrm>
        </p:spPr>
        <p:txBody>
          <a:bodyPr>
            <a:normAutofit/>
          </a:bodyPr>
          <a:lstStyle/>
          <a:p>
            <a:pPr lvl="1"/>
            <a:r>
              <a:rPr lang="en-US" altLang="zh-CN" dirty="0"/>
              <a:t>2</a:t>
            </a:r>
            <a:r>
              <a:rPr lang="zh-CN" altLang="en-US" dirty="0"/>
              <a:t>、网页标注：</a:t>
            </a:r>
            <a:endParaRPr lang="en-US" altLang="zh-CN" dirty="0"/>
          </a:p>
          <a:p>
            <a:pPr lvl="2"/>
            <a:r>
              <a:rPr lang="zh-CN" altLang="en-US" dirty="0"/>
              <a:t>给网页中的某个位置打上特殊的标签表明这是要抽取的数据。</a:t>
            </a:r>
            <a:endParaRPr lang="en-US" altLang="zh-CN" dirty="0"/>
          </a:p>
          <a:p>
            <a:pPr lvl="1"/>
            <a:r>
              <a:rPr lang="en-US" altLang="zh-CN" dirty="0"/>
              <a:t>3</a:t>
            </a:r>
            <a:r>
              <a:rPr lang="zh-CN" altLang="en-US" dirty="0"/>
              <a:t>、包装器空间的生成：</a:t>
            </a:r>
            <a:endParaRPr lang="en-US" altLang="zh-CN" dirty="0"/>
          </a:p>
          <a:p>
            <a:pPr lvl="2"/>
            <a:r>
              <a:rPr lang="zh-CN" altLang="en-US" dirty="0"/>
              <a:t>对标注的数据生成</a:t>
            </a:r>
            <a:r>
              <a:rPr lang="en-US" altLang="zh-CN" dirty="0" err="1"/>
              <a:t>XPath</a:t>
            </a:r>
            <a:r>
              <a:rPr lang="zh-CN" altLang="en-US" dirty="0"/>
              <a:t>集合空间，对生成的集合进行归纳，形成若干子集。</a:t>
            </a:r>
            <a:endParaRPr lang="en-US" altLang="zh-CN" dirty="0"/>
          </a:p>
          <a:p>
            <a:pPr lvl="2"/>
            <a:r>
              <a:rPr lang="zh-CN" altLang="en-US" dirty="0"/>
              <a:t>归纳的规则是在子集中的</a:t>
            </a:r>
            <a:r>
              <a:rPr lang="en-US" altLang="zh-CN" dirty="0" err="1"/>
              <a:t>XPath</a:t>
            </a:r>
            <a:r>
              <a:rPr lang="zh-CN" altLang="en-US" dirty="0"/>
              <a:t>能够覆盖多个标注的数据项，具有一定的泛化能力。</a:t>
            </a:r>
            <a:endParaRPr lang="en-US" altLang="zh-CN" dirty="0"/>
          </a:p>
          <a:p>
            <a:pPr lvl="1"/>
            <a:r>
              <a:rPr lang="en-US" altLang="zh-CN" dirty="0"/>
              <a:t>4</a:t>
            </a:r>
            <a:r>
              <a:rPr lang="zh-CN" altLang="en-US" dirty="0"/>
              <a:t>、包装器评估：准确率和召回率</a:t>
            </a: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9522"/>
            <a:ext cx="8229600" cy="1143000"/>
          </a:xfrm>
        </p:spPr>
        <p:txBody>
          <a:bodyPr>
            <a:normAutofit fontScale="90000"/>
          </a:bodyPr>
          <a:lstStyle/>
          <a:p>
            <a:br>
              <a:rPr lang="en-US" altLang="zh-CN" dirty="0"/>
            </a:br>
            <a:r>
              <a:rPr lang="zh-CN" altLang="en-US" sz="4000" dirty="0"/>
              <a:t>信息抽取 （</a:t>
            </a:r>
            <a:r>
              <a:rPr lang="en-US" altLang="zh-CN" sz="4000" dirty="0"/>
              <a:t>Information Extraction: IE</a:t>
            </a:r>
            <a:r>
              <a:rPr lang="zh-CN" altLang="en-US" sz="4000" dirty="0"/>
              <a:t>）</a:t>
            </a:r>
            <a:br>
              <a:rPr lang="en-US" altLang="zh-CN" dirty="0"/>
            </a:br>
            <a:endParaRPr lang="zh-CN" altLang="en-US" dirty="0"/>
          </a:p>
        </p:txBody>
      </p:sp>
      <p:sp>
        <p:nvSpPr>
          <p:cNvPr id="3" name="内容占位符 2"/>
          <p:cNvSpPr>
            <a:spLocks noGrp="1"/>
          </p:cNvSpPr>
          <p:nvPr>
            <p:ph idx="1"/>
          </p:nvPr>
        </p:nvSpPr>
        <p:spPr>
          <a:xfrm>
            <a:off x="457200" y="2132856"/>
            <a:ext cx="8229600" cy="3993307"/>
          </a:xfrm>
        </p:spPr>
        <p:txBody>
          <a:bodyPr>
            <a:normAutofit/>
          </a:bodyPr>
          <a:lstStyle/>
          <a:p>
            <a:r>
              <a:rPr lang="zh-CN" altLang="en-US" dirty="0"/>
              <a:t>把</a:t>
            </a:r>
            <a:r>
              <a:rPr lang="zh-CN" altLang="en-US" dirty="0">
                <a:hlinkClick r:id="rId2"/>
              </a:rPr>
              <a:t>文本</a:t>
            </a:r>
            <a:r>
              <a:rPr lang="zh-CN" altLang="en-US" dirty="0"/>
              <a:t>里包含的信息进行结构化处理，变成</a:t>
            </a:r>
            <a:r>
              <a:rPr lang="zh-CN" altLang="en-US" dirty="0">
                <a:hlinkClick r:id="rId3"/>
              </a:rPr>
              <a:t>表格</a:t>
            </a:r>
            <a:r>
              <a:rPr lang="zh-CN" altLang="en-US" dirty="0"/>
              <a:t>一样的组织形式。</a:t>
            </a:r>
            <a:endParaRPr lang="en-US" altLang="zh-CN" dirty="0"/>
          </a:p>
          <a:p>
            <a:r>
              <a:rPr lang="zh-CN" altLang="en-US" dirty="0"/>
              <a:t>输入信息抽取系统的是原始文本，</a:t>
            </a:r>
            <a:endParaRPr lang="en-US" altLang="zh-CN" dirty="0"/>
          </a:p>
          <a:p>
            <a:r>
              <a:rPr lang="zh-CN" altLang="en-US" dirty="0"/>
              <a:t>输出的是固定格式的信息点。</a:t>
            </a:r>
            <a:endParaRPr lang="en-US" altLang="zh-CN" dirty="0"/>
          </a:p>
          <a:p>
            <a:r>
              <a:rPr lang="zh-CN" altLang="en-US" dirty="0"/>
              <a:t>信息抽取的主要任务：</a:t>
            </a:r>
            <a:endParaRPr lang="en-US" altLang="zh-CN" dirty="0"/>
          </a:p>
          <a:p>
            <a:pPr lvl="1"/>
            <a:r>
              <a:rPr lang="zh-CN" altLang="en-US" dirty="0"/>
              <a:t>信息点从各种各样的文档中被抽取出来，</a:t>
            </a:r>
            <a:endParaRPr lang="en-US" altLang="zh-CN" dirty="0"/>
          </a:p>
          <a:p>
            <a:pPr lvl="1"/>
            <a:r>
              <a:rPr lang="zh-CN" altLang="en-US" dirty="0"/>
              <a:t>然后以统一的形式集成在一起。</a:t>
            </a:r>
            <a:endParaRPr lang="en-US" altLang="zh-CN" dirty="0"/>
          </a:p>
        </p:txBody>
      </p:sp>
    </p:spTree>
    <p:extLst>
      <p:ext uri="{BB962C8B-B14F-4D97-AF65-F5344CB8AC3E}">
        <p14:creationId xmlns:p14="http://schemas.microsoft.com/office/powerpoint/2010/main" val="920975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a:t>自动抽取：</a:t>
            </a:r>
            <a:endParaRPr lang="en-US" altLang="zh-CN" dirty="0"/>
          </a:p>
          <a:p>
            <a:pPr lvl="1"/>
            <a:r>
              <a:rPr lang="zh-CN" altLang="en-US" dirty="0"/>
              <a:t>通过挖掘多个数据记录中的重复模式来寻找这些模板</a:t>
            </a:r>
            <a:endParaRPr lang="en-US" altLang="zh-CN" dirty="0"/>
          </a:p>
          <a:p>
            <a:pPr lvl="1"/>
            <a:r>
              <a:rPr lang="zh-CN" altLang="en-US" dirty="0"/>
              <a:t>无监督学习</a:t>
            </a:r>
            <a:endParaRPr lang="en-US" altLang="zh-CN" dirty="0"/>
          </a:p>
          <a:p>
            <a:pPr lvl="1"/>
            <a:r>
              <a:rPr lang="zh-CN" altLang="en-US" dirty="0"/>
              <a:t>步骤</a:t>
            </a:r>
            <a:endParaRPr lang="en-US" altLang="zh-CN" dirty="0"/>
          </a:p>
          <a:p>
            <a:pPr lvl="2"/>
            <a:r>
              <a:rPr lang="en-US" altLang="zh-CN" dirty="0"/>
              <a:t>1.</a:t>
            </a:r>
            <a:r>
              <a:rPr lang="zh-CN" altLang="en-US" dirty="0"/>
              <a:t>包装器训练：</a:t>
            </a:r>
            <a:endParaRPr lang="en-US" altLang="zh-CN" dirty="0"/>
          </a:p>
          <a:p>
            <a:pPr lvl="3"/>
            <a:r>
              <a:rPr lang="zh-CN" altLang="en-US" dirty="0"/>
              <a:t>将一组网页通过</a:t>
            </a:r>
            <a:r>
              <a:rPr lang="zh-CN" altLang="en-US"/>
              <a:t>聚类将相似的</a:t>
            </a:r>
            <a:r>
              <a:rPr lang="zh-CN" altLang="en-US" dirty="0"/>
              <a:t>网页分成若干个组，</a:t>
            </a:r>
            <a:endParaRPr lang="en-US" altLang="zh-CN" dirty="0"/>
          </a:p>
          <a:p>
            <a:pPr lvl="3"/>
            <a:r>
              <a:rPr lang="zh-CN" altLang="en-US" dirty="0"/>
              <a:t>每组相似的网页将获得不同的包装器。</a:t>
            </a:r>
            <a:endParaRPr lang="en-US" altLang="zh-CN" dirty="0"/>
          </a:p>
          <a:p>
            <a:pPr lvl="2"/>
            <a:r>
              <a:rPr lang="en-US" altLang="zh-CN" dirty="0"/>
              <a:t>2.</a:t>
            </a:r>
            <a:r>
              <a:rPr lang="zh-CN" altLang="en-US" dirty="0"/>
              <a:t>包装器应用：</a:t>
            </a:r>
            <a:endParaRPr lang="en-US" altLang="zh-CN" dirty="0"/>
          </a:p>
          <a:p>
            <a:pPr lvl="3"/>
            <a:r>
              <a:rPr lang="zh-CN" altLang="en-US" dirty="0"/>
              <a:t>将需要抽取的网页与之前生成包装器的网页进行比较，</a:t>
            </a:r>
            <a:endParaRPr lang="en-US" altLang="zh-CN" dirty="0"/>
          </a:p>
          <a:p>
            <a:pPr lvl="3"/>
            <a:r>
              <a:rPr lang="zh-CN" altLang="en-US" dirty="0"/>
              <a:t>在某个分类下则使用该分类下的包装器来获取网页中的信息。</a:t>
            </a:r>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28605"/>
            <a:ext cx="8229600" cy="2643206"/>
          </a:xfrm>
        </p:spPr>
        <p:txBody>
          <a:bodyPr>
            <a:normAutofit/>
          </a:bodyPr>
          <a:lstStyle/>
          <a:p>
            <a:endParaRPr lang="en-US" altLang="zh-CN" dirty="0"/>
          </a:p>
        </p:txBody>
      </p:sp>
      <p:pic>
        <p:nvPicPr>
          <p:cNvPr id="5" name="图片 4" descr="20190914234825770.png"/>
          <p:cNvPicPr>
            <a:picLocks noChangeAspect="1"/>
          </p:cNvPicPr>
          <p:nvPr/>
        </p:nvPicPr>
        <p:blipFill>
          <a:blip r:embed="rId2"/>
          <a:stretch>
            <a:fillRect/>
          </a:stretch>
        </p:blipFill>
        <p:spPr>
          <a:xfrm>
            <a:off x="142844" y="1785926"/>
            <a:ext cx="9144000" cy="363690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484784"/>
            <a:ext cx="8352928" cy="4608512"/>
          </a:xfrm>
        </p:spPr>
        <p:txBody>
          <a:bodyPr>
            <a:normAutofit/>
          </a:bodyPr>
          <a:lstStyle/>
          <a:p>
            <a:pPr>
              <a:lnSpc>
                <a:spcPct val="120000"/>
              </a:lnSpc>
            </a:pPr>
            <a:r>
              <a:rPr lang="en-US" altLang="zh-CN" dirty="0">
                <a:solidFill>
                  <a:srgbClr val="0000FF"/>
                </a:solidFill>
              </a:rPr>
              <a:t>SG-WRAP</a:t>
            </a:r>
            <a:r>
              <a:rPr lang="zh-CN" altLang="en-US" dirty="0"/>
              <a:t>是</a:t>
            </a:r>
            <a:r>
              <a:rPr lang="zh-CN" altLang="en-US" dirty="0">
                <a:solidFill>
                  <a:srgbClr val="0000FF"/>
                </a:solidFill>
              </a:rPr>
              <a:t>模式</a:t>
            </a:r>
            <a:r>
              <a:rPr lang="zh-CN" altLang="en-US" dirty="0"/>
              <a:t>导航的包装器生成系统。</a:t>
            </a:r>
            <a:endParaRPr lang="en-US" altLang="zh-CN" dirty="0"/>
          </a:p>
          <a:p>
            <a:pPr lvl="1">
              <a:lnSpc>
                <a:spcPct val="120000"/>
              </a:lnSpc>
            </a:pPr>
            <a:r>
              <a:rPr lang="zh-CN" altLang="en-US" dirty="0"/>
              <a:t>它的生成过程中需要与用户交互，因此属于半自动抽取技术。</a:t>
            </a:r>
            <a:endParaRPr lang="en-US" altLang="zh-CN" dirty="0"/>
          </a:p>
          <a:p>
            <a:pPr lvl="1">
              <a:lnSpc>
                <a:spcPct val="120000"/>
              </a:lnSpc>
            </a:pPr>
            <a:r>
              <a:rPr lang="zh-CN" altLang="en-US" dirty="0"/>
              <a:t>孟晓峰教授团队开发</a:t>
            </a:r>
            <a:endParaRPr lang="en-US" altLang="zh-CN" dirty="0"/>
          </a:p>
          <a:p>
            <a:pPr lvl="1">
              <a:lnSpc>
                <a:spcPct val="120000"/>
              </a:lnSpc>
            </a:pPr>
            <a:r>
              <a:rPr lang="zh-CN" altLang="en-US" dirty="0"/>
              <a:t>主要包括两部分</a:t>
            </a:r>
            <a:r>
              <a:rPr lang="en-US" altLang="zh-CN" dirty="0"/>
              <a:t>:</a:t>
            </a:r>
          </a:p>
          <a:p>
            <a:pPr lvl="2">
              <a:lnSpc>
                <a:spcPct val="120000"/>
              </a:lnSpc>
            </a:pPr>
            <a:r>
              <a:rPr lang="en-US" altLang="zh-CN" dirty="0"/>
              <a:t>5.1  </a:t>
            </a:r>
            <a:r>
              <a:rPr lang="zh-CN" altLang="en-US" dirty="0"/>
              <a:t>包装器生成</a:t>
            </a:r>
            <a:endParaRPr lang="en-US" altLang="zh-CN" dirty="0"/>
          </a:p>
          <a:p>
            <a:pPr lvl="2">
              <a:lnSpc>
                <a:spcPct val="120000"/>
              </a:lnSpc>
            </a:pPr>
            <a:r>
              <a:rPr lang="en-US" altLang="zh-CN" dirty="0"/>
              <a:t>5.2  </a:t>
            </a:r>
            <a:r>
              <a:rPr lang="zh-CN" altLang="en-US" dirty="0"/>
              <a:t>包装器维护</a:t>
            </a:r>
            <a:endParaRPr lang="en-US" altLang="zh-CN" dirty="0"/>
          </a:p>
        </p:txBody>
      </p:sp>
      <p:sp>
        <p:nvSpPr>
          <p:cNvPr id="3" name="标题 2"/>
          <p:cNvSpPr>
            <a:spLocks noGrp="1"/>
          </p:cNvSpPr>
          <p:nvPr>
            <p:ph type="title"/>
          </p:nvPr>
        </p:nvSpPr>
        <p:spPr>
          <a:xfrm>
            <a:off x="457200" y="274638"/>
            <a:ext cx="8229600" cy="778098"/>
          </a:xfrm>
        </p:spPr>
        <p:txBody>
          <a:bodyPr>
            <a:normAutofit/>
          </a:bodyPr>
          <a:lstStyle/>
          <a:p>
            <a:r>
              <a:rPr lang="zh-CN" altLang="en-US" dirty="0"/>
              <a:t>五、</a:t>
            </a:r>
            <a:r>
              <a:rPr lang="en-US" altLang="zh-CN" dirty="0"/>
              <a:t> </a:t>
            </a:r>
            <a:r>
              <a:rPr lang="en-US" altLang="zh-CN" dirty="0">
                <a:solidFill>
                  <a:srgbClr val="0000FF"/>
                </a:solidFill>
              </a:rPr>
              <a:t>SG-WRAP</a:t>
            </a:r>
            <a:r>
              <a:rPr lang="zh-CN" altLang="en-US" dirty="0"/>
              <a:t>包装器</a:t>
            </a:r>
          </a:p>
        </p:txBody>
      </p:sp>
    </p:spTree>
    <p:extLst>
      <p:ext uri="{BB962C8B-B14F-4D97-AF65-F5344CB8AC3E}">
        <p14:creationId xmlns:p14="http://schemas.microsoft.com/office/powerpoint/2010/main" val="2321886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5.1 </a:t>
            </a:r>
            <a:r>
              <a:rPr lang="zh-CN" altLang="zh-CN" b="1" dirty="0"/>
              <a:t>包装器的生成</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a:t>包装器生成的最终目的是</a:t>
            </a:r>
            <a:r>
              <a:rPr lang="zh-CN" altLang="en-US" dirty="0">
                <a:solidFill>
                  <a:srgbClr val="0000FF"/>
                </a:solidFill>
              </a:rPr>
              <a:t>将源数据转换成本地系统易于处理的结构</a:t>
            </a:r>
            <a:r>
              <a:rPr lang="zh-CN" altLang="en-US" dirty="0"/>
              <a:t>，而并非去理解源数据的结构。</a:t>
            </a:r>
            <a:endParaRPr lang="en-US" altLang="zh-CN" dirty="0"/>
          </a:p>
          <a:p>
            <a:pPr>
              <a:lnSpc>
                <a:spcPct val="120000"/>
              </a:lnSpc>
            </a:pPr>
            <a:r>
              <a:rPr lang="zh-CN" altLang="en-US" dirty="0"/>
              <a:t>当用户从</a:t>
            </a:r>
            <a:r>
              <a:rPr lang="en-US" altLang="zh-CN" dirty="0"/>
              <a:t>Web</a:t>
            </a:r>
            <a:r>
              <a:rPr lang="zh-CN" altLang="en-US" dirty="0"/>
              <a:t>上收集数据时，合理地假定该用户很清楚自身的需要，</a:t>
            </a:r>
            <a:endParaRPr lang="en-US" altLang="zh-CN" dirty="0"/>
          </a:p>
          <a:p>
            <a:pPr>
              <a:lnSpc>
                <a:spcPct val="120000"/>
              </a:lnSpc>
            </a:pPr>
            <a:r>
              <a:rPr lang="zh-CN" altLang="en-US" dirty="0"/>
              <a:t>因此，不需要对整个</a:t>
            </a:r>
            <a:r>
              <a:rPr lang="en-US" altLang="zh-CN" dirty="0"/>
              <a:t>HTML</a:t>
            </a:r>
            <a:r>
              <a:rPr lang="zh-CN" altLang="en-US" dirty="0"/>
              <a:t>文档进行包装器的生成。</a:t>
            </a:r>
            <a:r>
              <a:rPr lang="en-US" altLang="zh-CN" dirty="0"/>
              <a:t>--</a:t>
            </a:r>
            <a:r>
              <a:rPr lang="zh-CN" altLang="en-US" dirty="0"/>
              <a:t>找到自己需要的即可。</a:t>
            </a:r>
          </a:p>
          <a:p>
            <a:endParaRPr lang="zh-CN" altLang="en-US" dirty="0"/>
          </a:p>
        </p:txBody>
      </p:sp>
    </p:spTree>
    <p:extLst>
      <p:ext uri="{BB962C8B-B14F-4D97-AF65-F5344CB8AC3E}">
        <p14:creationId xmlns:p14="http://schemas.microsoft.com/office/powerpoint/2010/main" val="2930531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1359E-639E-4E33-A42D-9957E2DAF35E}"/>
              </a:ext>
            </a:extLst>
          </p:cNvPr>
          <p:cNvSpPr>
            <a:spLocks noGrp="1"/>
          </p:cNvSpPr>
          <p:nvPr>
            <p:ph type="title"/>
          </p:nvPr>
        </p:nvSpPr>
        <p:spPr/>
        <p:txBody>
          <a:bodyPr>
            <a:normAutofit/>
          </a:bodyPr>
          <a:lstStyle/>
          <a:p>
            <a:r>
              <a:rPr lang="en-US" altLang="zh-CN" sz="3600" dirty="0"/>
              <a:t>SG-WRAP</a:t>
            </a:r>
            <a:r>
              <a:rPr lang="zh-CN" altLang="en-US" sz="3600" dirty="0"/>
              <a:t>包装器生成主要包含三个模块</a:t>
            </a:r>
            <a:r>
              <a:rPr lang="en-US" altLang="zh-CN" sz="3600" dirty="0"/>
              <a:t>:</a:t>
            </a:r>
            <a:endParaRPr lang="zh-CN" altLang="en-US" sz="3600" dirty="0"/>
          </a:p>
        </p:txBody>
      </p:sp>
      <p:sp>
        <p:nvSpPr>
          <p:cNvPr id="3" name="内容占位符 2">
            <a:extLst>
              <a:ext uri="{FF2B5EF4-FFF2-40B4-BE49-F238E27FC236}">
                <a16:creationId xmlns:a16="http://schemas.microsoft.com/office/drawing/2014/main" id="{AA57B550-7B8A-4A4B-88A4-B534F49E980C}"/>
              </a:ext>
            </a:extLst>
          </p:cNvPr>
          <p:cNvSpPr>
            <a:spLocks noGrp="1"/>
          </p:cNvSpPr>
          <p:nvPr>
            <p:ph idx="1"/>
          </p:nvPr>
        </p:nvSpPr>
        <p:spPr/>
        <p:txBody>
          <a:bodyPr>
            <a:normAutofit lnSpcReduction="10000"/>
          </a:bodyPr>
          <a:lstStyle/>
          <a:p>
            <a:pPr marL="342900" lvl="1" indent="-342900">
              <a:buFont typeface="Arial" panose="020B0604020202020204" pitchFamily="34" charset="0"/>
              <a:buChar char="•"/>
            </a:pPr>
            <a:r>
              <a:rPr lang="zh-CN" altLang="en-US" dirty="0"/>
              <a:t>模式获取</a:t>
            </a:r>
            <a:r>
              <a:rPr lang="en-US" altLang="zh-CN" dirty="0"/>
              <a:t>(schema acquirer)</a:t>
            </a:r>
          </a:p>
          <a:p>
            <a:pPr marL="742950" lvl="2" indent="-342900"/>
            <a:r>
              <a:rPr lang="zh-CN" altLang="en-US" sz="2400" dirty="0"/>
              <a:t>提供一个有效的模式。</a:t>
            </a:r>
            <a:endParaRPr lang="en-US" altLang="zh-CN" dirty="0"/>
          </a:p>
          <a:p>
            <a:pPr marL="342900" lvl="1" indent="-342900">
              <a:buFont typeface="Arial" panose="020B0604020202020204" pitchFamily="34" charset="0"/>
              <a:buChar char="•"/>
            </a:pPr>
            <a:r>
              <a:rPr lang="zh-CN" altLang="en-US" dirty="0"/>
              <a:t>规则归纳</a:t>
            </a:r>
            <a:r>
              <a:rPr lang="en-US" altLang="zh-CN" dirty="0"/>
              <a:t>(rule induction)</a:t>
            </a:r>
          </a:p>
          <a:p>
            <a:pPr marL="742950" lvl="2" indent="-342900"/>
            <a:r>
              <a:rPr lang="zh-CN" altLang="en-US" sz="2400" dirty="0"/>
              <a:t>提供给用户一个</a:t>
            </a:r>
            <a:r>
              <a:rPr lang="zh-CN" altLang="en-US" sz="2400" dirty="0">
                <a:solidFill>
                  <a:srgbClr val="FF0000"/>
                </a:solidFill>
              </a:rPr>
              <a:t>可视化</a:t>
            </a:r>
            <a:r>
              <a:rPr lang="zh-CN" altLang="en-US" sz="2400" dirty="0"/>
              <a:t>界面，</a:t>
            </a:r>
            <a:endParaRPr lang="en-US" altLang="zh-CN" sz="2400" dirty="0"/>
          </a:p>
          <a:p>
            <a:pPr marL="742950" lvl="2" indent="-342900"/>
            <a:r>
              <a:rPr lang="zh-CN" altLang="en-US" sz="2400" dirty="0"/>
              <a:t>让</a:t>
            </a:r>
            <a:r>
              <a:rPr lang="zh-CN" altLang="en-US" sz="2400" dirty="0">
                <a:solidFill>
                  <a:srgbClr val="FF0000"/>
                </a:solidFill>
              </a:rPr>
              <a:t>用户选择</a:t>
            </a:r>
            <a:r>
              <a:rPr lang="zh-CN" altLang="en-US" sz="2400" dirty="0"/>
              <a:t>自己感兴趣的数据例子，从而得到一组抽取实例，</a:t>
            </a:r>
            <a:endParaRPr lang="en-US" altLang="zh-CN" sz="2400" dirty="0"/>
          </a:p>
          <a:p>
            <a:pPr marL="742950" lvl="2" indent="-342900"/>
            <a:r>
              <a:rPr lang="zh-CN" altLang="en-US" sz="2400" dirty="0"/>
              <a:t>系统利用</a:t>
            </a:r>
            <a:r>
              <a:rPr lang="zh-CN" altLang="en-US" sz="2400" dirty="0">
                <a:solidFill>
                  <a:srgbClr val="FF0000"/>
                </a:solidFill>
              </a:rPr>
              <a:t>自动的归纳算法和修订算法</a:t>
            </a:r>
            <a:r>
              <a:rPr lang="zh-CN" altLang="en-US" sz="2400" dirty="0"/>
              <a:t>来完成规则的生成。</a:t>
            </a:r>
            <a:endParaRPr lang="en-US" altLang="zh-CN" dirty="0"/>
          </a:p>
          <a:p>
            <a:pPr marL="342900" lvl="1" indent="-342900">
              <a:buFont typeface="Arial" panose="020B0604020202020204" pitchFamily="34" charset="0"/>
              <a:buChar char="•"/>
            </a:pPr>
            <a:r>
              <a:rPr lang="zh-CN" altLang="en-US" dirty="0"/>
              <a:t>包装器构建</a:t>
            </a:r>
            <a:r>
              <a:rPr lang="en-US" altLang="zh-CN" dirty="0"/>
              <a:t>(wrapper constructor)</a:t>
            </a:r>
          </a:p>
          <a:p>
            <a:pPr marL="742950" lvl="2" indent="-342900"/>
            <a:r>
              <a:rPr lang="zh-CN" altLang="en-US" dirty="0"/>
              <a:t>依据抽取规则生成可执行代码</a:t>
            </a:r>
            <a:endParaRPr lang="en-US" altLang="zh-CN" dirty="0"/>
          </a:p>
          <a:p>
            <a:pPr marL="742950" lvl="2" indent="-342900"/>
            <a:r>
              <a:rPr lang="zh-CN" altLang="en-US" dirty="0"/>
              <a:t>该代码可以从特定的数据源抽取数据。</a:t>
            </a:r>
          </a:p>
          <a:p>
            <a:pPr marL="342900" lvl="1" indent="-342900">
              <a:buFont typeface="Arial" panose="020B0604020202020204" pitchFamily="34" charset="0"/>
              <a:buChar char="•"/>
            </a:pPr>
            <a:endParaRPr lang="en-US" altLang="zh-CN" dirty="0"/>
          </a:p>
          <a:p>
            <a:endParaRPr lang="zh-CN" altLang="en-US" dirty="0"/>
          </a:p>
        </p:txBody>
      </p:sp>
    </p:spTree>
    <p:extLst>
      <p:ext uri="{BB962C8B-B14F-4D97-AF65-F5344CB8AC3E}">
        <p14:creationId xmlns:p14="http://schemas.microsoft.com/office/powerpoint/2010/main" val="2597267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模式获取</a:t>
            </a:r>
          </a:p>
        </p:txBody>
      </p:sp>
      <p:sp>
        <p:nvSpPr>
          <p:cNvPr id="3" name="内容占位符 2"/>
          <p:cNvSpPr>
            <a:spLocks noGrp="1"/>
          </p:cNvSpPr>
          <p:nvPr>
            <p:ph idx="1"/>
          </p:nvPr>
        </p:nvSpPr>
        <p:spPr/>
        <p:txBody>
          <a:bodyPr>
            <a:normAutofit lnSpcReduction="10000"/>
          </a:bodyPr>
          <a:lstStyle/>
          <a:p>
            <a:r>
              <a:rPr lang="zh-CN" altLang="en-US" dirty="0"/>
              <a:t>用户使用</a:t>
            </a:r>
            <a:r>
              <a:rPr lang="en-US" altLang="zh-CN" dirty="0"/>
              <a:t>DTD</a:t>
            </a:r>
            <a:r>
              <a:rPr lang="zh-CN" altLang="en-US" dirty="0"/>
              <a:t>或</a:t>
            </a:r>
            <a:r>
              <a:rPr lang="en-US" altLang="zh-CN" dirty="0"/>
              <a:t>XML Schema</a:t>
            </a:r>
            <a:r>
              <a:rPr lang="zh-CN" altLang="en-US" dirty="0"/>
              <a:t>定义一个</a:t>
            </a:r>
            <a:r>
              <a:rPr lang="en-US" altLang="zh-CN" dirty="0"/>
              <a:t>HTML</a:t>
            </a:r>
            <a:r>
              <a:rPr lang="zh-CN" altLang="en-US" dirty="0"/>
              <a:t>文档中</a:t>
            </a:r>
            <a:r>
              <a:rPr lang="zh-CN" altLang="en-US" dirty="0">
                <a:solidFill>
                  <a:srgbClr val="0000FF"/>
                </a:solidFill>
              </a:rPr>
              <a:t>所要抽取数据的模式</a:t>
            </a:r>
            <a:r>
              <a:rPr lang="en-US" altLang="zh-CN" dirty="0"/>
              <a:t>;</a:t>
            </a:r>
          </a:p>
          <a:p>
            <a:pPr lvl="1"/>
            <a:r>
              <a:rPr lang="zh-CN" altLang="en-US" dirty="0"/>
              <a:t>模式树：采用树状结构来表示模式</a:t>
            </a:r>
            <a:endParaRPr lang="en-US" altLang="zh-CN" dirty="0"/>
          </a:p>
          <a:p>
            <a:r>
              <a:rPr lang="zh-CN" altLang="en-US" dirty="0"/>
              <a:t>用户在系统给出的交互界面中，通过鼠标将</a:t>
            </a:r>
            <a:r>
              <a:rPr lang="en-US" altLang="zh-CN" dirty="0"/>
              <a:t>HTML</a:t>
            </a:r>
            <a:r>
              <a:rPr lang="zh-CN" altLang="en-US" dirty="0"/>
              <a:t>页面中的</a:t>
            </a:r>
            <a:r>
              <a:rPr lang="zh-CN" altLang="en-US" dirty="0">
                <a:solidFill>
                  <a:srgbClr val="0000FF"/>
                </a:solidFill>
              </a:rPr>
              <a:t>例子数据</a:t>
            </a:r>
            <a:r>
              <a:rPr lang="zh-CN" altLang="en-US" dirty="0"/>
              <a:t>与</a:t>
            </a:r>
            <a:r>
              <a:rPr lang="zh-CN" altLang="en-US" dirty="0">
                <a:solidFill>
                  <a:srgbClr val="0000FF"/>
                </a:solidFill>
              </a:rPr>
              <a:t>模式</a:t>
            </a:r>
            <a:r>
              <a:rPr lang="zh-CN" altLang="en-US" dirty="0"/>
              <a:t>中的元素关联起来</a:t>
            </a:r>
            <a:r>
              <a:rPr lang="en-US" altLang="zh-CN" dirty="0"/>
              <a:t>;</a:t>
            </a:r>
          </a:p>
          <a:p>
            <a:pPr lvl="1"/>
            <a:r>
              <a:rPr lang="en-US" altLang="zh-CN" dirty="0"/>
              <a:t>DOM</a:t>
            </a:r>
            <a:r>
              <a:rPr lang="zh-CN" altLang="en-US" dirty="0"/>
              <a:t>树</a:t>
            </a:r>
            <a:endParaRPr lang="en-US" altLang="zh-CN" dirty="0"/>
          </a:p>
          <a:p>
            <a:r>
              <a:rPr lang="zh-CN" altLang="en-US" dirty="0"/>
              <a:t>系统根据用户提供的</a:t>
            </a:r>
            <a:r>
              <a:rPr lang="zh-CN" altLang="en-US" dirty="0">
                <a:solidFill>
                  <a:srgbClr val="0000FF"/>
                </a:solidFill>
              </a:rPr>
              <a:t>样例映射关系</a:t>
            </a:r>
            <a:r>
              <a:rPr lang="zh-CN" altLang="en-US" dirty="0"/>
              <a:t>归纳生成</a:t>
            </a:r>
            <a:r>
              <a:rPr lang="zh-CN" altLang="en-US" dirty="0">
                <a:solidFill>
                  <a:srgbClr val="0000FF"/>
                </a:solidFill>
              </a:rPr>
              <a:t>抽取规则</a:t>
            </a:r>
            <a:r>
              <a:rPr lang="zh-CN" altLang="en-US" dirty="0"/>
              <a:t>并生成包装器。</a:t>
            </a:r>
          </a:p>
          <a:p>
            <a:endParaRPr lang="zh-CN" altLang="en-US" dirty="0"/>
          </a:p>
        </p:txBody>
      </p:sp>
    </p:spTree>
    <p:extLst>
      <p:ext uri="{BB962C8B-B14F-4D97-AF65-F5344CB8AC3E}">
        <p14:creationId xmlns:p14="http://schemas.microsoft.com/office/powerpoint/2010/main" val="7356781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39552" y="1196752"/>
            <a:ext cx="8229600" cy="3661867"/>
          </a:xfrm>
        </p:spPr>
        <p:txBody>
          <a:bodyPr/>
          <a:lstStyle/>
          <a:p>
            <a:r>
              <a:rPr lang="zh-CN" altLang="en-US" dirty="0"/>
              <a:t>例：模式</a:t>
            </a:r>
            <a:r>
              <a:rPr lang="en-US" altLang="zh-CN" dirty="0"/>
              <a:t>Web robots</a:t>
            </a:r>
            <a:r>
              <a:rPr lang="zh-CN" altLang="en-US" dirty="0"/>
              <a:t>包含一类</a:t>
            </a:r>
            <a:r>
              <a:rPr lang="zh-CN" altLang="en-US" dirty="0">
                <a:solidFill>
                  <a:srgbClr val="0000FF"/>
                </a:solidFill>
              </a:rPr>
              <a:t>复杂对象</a:t>
            </a:r>
            <a:r>
              <a:rPr lang="en-US" altLang="zh-CN" dirty="0"/>
              <a:t>Robot</a:t>
            </a:r>
            <a:r>
              <a:rPr lang="zh-CN" altLang="en-US" dirty="0"/>
              <a:t>，而</a:t>
            </a:r>
            <a:r>
              <a:rPr lang="en-US" altLang="zh-CN" dirty="0"/>
              <a:t>Robot</a:t>
            </a:r>
            <a:r>
              <a:rPr lang="zh-CN" altLang="en-US" dirty="0"/>
              <a:t>又包含四个</a:t>
            </a:r>
            <a:r>
              <a:rPr lang="zh-CN" altLang="en-US" dirty="0">
                <a:solidFill>
                  <a:srgbClr val="0000FF"/>
                </a:solidFill>
              </a:rPr>
              <a:t>原子对象</a:t>
            </a:r>
            <a:endParaRPr lang="zh-CN" altLang="en-US" dirty="0"/>
          </a:p>
        </p:txBody>
      </p:sp>
      <p:pic>
        <p:nvPicPr>
          <p:cNvPr id="4" name="图片 3"/>
          <p:cNvPicPr>
            <a:picLocks noChangeAspect="1"/>
          </p:cNvPicPr>
          <p:nvPr/>
        </p:nvPicPr>
        <p:blipFill>
          <a:blip r:embed="rId2"/>
          <a:stretch>
            <a:fillRect/>
          </a:stretch>
        </p:blipFill>
        <p:spPr>
          <a:xfrm>
            <a:off x="189522" y="2760025"/>
            <a:ext cx="8764956" cy="3909335"/>
          </a:xfrm>
          <a:prstGeom prst="rect">
            <a:avLst/>
          </a:prstGeom>
        </p:spPr>
      </p:pic>
      <p:pic>
        <p:nvPicPr>
          <p:cNvPr id="5" name="图片 4"/>
          <p:cNvPicPr>
            <a:picLocks noChangeAspect="1"/>
          </p:cNvPicPr>
          <p:nvPr/>
        </p:nvPicPr>
        <p:blipFill>
          <a:blip r:embed="rId3"/>
          <a:stretch>
            <a:fillRect/>
          </a:stretch>
        </p:blipFill>
        <p:spPr>
          <a:xfrm>
            <a:off x="4626173" y="2677480"/>
            <a:ext cx="4365129" cy="1287016"/>
          </a:xfrm>
          <a:prstGeom prst="rect">
            <a:avLst/>
          </a:prstGeom>
        </p:spPr>
      </p:pic>
      <p:sp>
        <p:nvSpPr>
          <p:cNvPr id="6" name="矩形 5"/>
          <p:cNvSpPr/>
          <p:nvPr/>
        </p:nvSpPr>
        <p:spPr>
          <a:xfrm>
            <a:off x="5004048" y="2760025"/>
            <a:ext cx="811510" cy="31297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28184" y="3067447"/>
            <a:ext cx="892661" cy="89296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443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1985" y="1556792"/>
            <a:ext cx="7638933"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2428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980728"/>
            <a:ext cx="8712968" cy="5400600"/>
          </a:xfrm>
        </p:spPr>
        <p:txBody>
          <a:bodyPr>
            <a:normAutofit/>
          </a:bodyPr>
          <a:lstStyle/>
          <a:p>
            <a:pPr>
              <a:lnSpc>
                <a:spcPct val="110000"/>
              </a:lnSpc>
            </a:pPr>
            <a:r>
              <a:rPr lang="zh-CN" altLang="en-US" sz="2800" b="1" dirty="0">
                <a:solidFill>
                  <a:srgbClr val="0000FF"/>
                </a:solidFill>
              </a:rPr>
              <a:t>数据抽取</a:t>
            </a:r>
            <a:r>
              <a:rPr lang="zh-CN" altLang="en-US" sz="2800" dirty="0"/>
              <a:t>是将</a:t>
            </a:r>
            <a:r>
              <a:rPr lang="en-US" altLang="zh-CN" sz="2800" dirty="0"/>
              <a:t>HTML</a:t>
            </a:r>
            <a:r>
              <a:rPr lang="zh-CN" altLang="en-US" sz="2800" dirty="0"/>
              <a:t>的数据抽取出来并转换为符合模式定义的文档</a:t>
            </a:r>
            <a:r>
              <a:rPr lang="en-US" altLang="zh-CN" sz="2800" dirty="0"/>
              <a:t>(</a:t>
            </a:r>
            <a:r>
              <a:rPr lang="zh-CN" altLang="en-US" sz="2800" dirty="0"/>
              <a:t>如</a:t>
            </a:r>
            <a:r>
              <a:rPr lang="en-US" altLang="zh-CN" sz="2800" dirty="0"/>
              <a:t>XML)</a:t>
            </a:r>
            <a:r>
              <a:rPr lang="zh-CN" altLang="en-US" sz="2800" dirty="0"/>
              <a:t>。这样就需要</a:t>
            </a:r>
            <a:r>
              <a:rPr lang="zh-CN" altLang="en-US" sz="2800" dirty="0">
                <a:solidFill>
                  <a:srgbClr val="0000FF"/>
                </a:solidFill>
              </a:rPr>
              <a:t>建立</a:t>
            </a:r>
            <a:r>
              <a:rPr lang="en-US" altLang="zh-CN" sz="2800" dirty="0">
                <a:solidFill>
                  <a:srgbClr val="0000FF"/>
                </a:solidFill>
              </a:rPr>
              <a:t>HTML</a:t>
            </a:r>
            <a:r>
              <a:rPr lang="zh-CN" altLang="en-US" sz="2800" dirty="0">
                <a:solidFill>
                  <a:srgbClr val="0000FF"/>
                </a:solidFill>
              </a:rPr>
              <a:t>树中的节点与模式树中节点间的对应关系</a:t>
            </a:r>
            <a:r>
              <a:rPr lang="zh-CN" altLang="en-US" sz="2800" dirty="0"/>
              <a:t>。</a:t>
            </a:r>
          </a:p>
          <a:p>
            <a:pPr>
              <a:lnSpc>
                <a:spcPct val="110000"/>
              </a:lnSpc>
            </a:pPr>
            <a:r>
              <a:rPr lang="zh-CN" altLang="en-US" sz="2800" dirty="0"/>
              <a:t>定义：</a:t>
            </a:r>
            <a:r>
              <a:rPr lang="zh-CN" altLang="en-US" sz="2800" b="1" dirty="0">
                <a:solidFill>
                  <a:srgbClr val="0000FF"/>
                </a:solidFill>
              </a:rPr>
              <a:t>抽取实例</a:t>
            </a:r>
            <a:endParaRPr lang="en-US" altLang="zh-CN" sz="2800" dirty="0"/>
          </a:p>
          <a:p>
            <a:pPr lvl="1">
              <a:lnSpc>
                <a:spcPct val="110000"/>
              </a:lnSpc>
            </a:pPr>
            <a:r>
              <a:rPr lang="en-US" altLang="zh-CN" sz="2400" dirty="0">
                <a:solidFill>
                  <a:srgbClr val="0000FF"/>
                </a:solidFill>
              </a:rPr>
              <a:t>HTML</a:t>
            </a:r>
            <a:r>
              <a:rPr lang="zh-CN" altLang="en-US" sz="2400" dirty="0">
                <a:solidFill>
                  <a:srgbClr val="0000FF"/>
                </a:solidFill>
              </a:rPr>
              <a:t>树</a:t>
            </a:r>
            <a:r>
              <a:rPr lang="zh-CN" altLang="en-US" sz="2400" dirty="0"/>
              <a:t>中的叶节点和</a:t>
            </a:r>
            <a:r>
              <a:rPr lang="zh-CN" altLang="en-US" sz="2400" dirty="0">
                <a:solidFill>
                  <a:srgbClr val="0000FF"/>
                </a:solidFill>
              </a:rPr>
              <a:t>模式树</a:t>
            </a:r>
            <a:r>
              <a:rPr lang="zh-CN" altLang="en-US" sz="2400" dirty="0"/>
              <a:t>中的叶节点间的</a:t>
            </a:r>
            <a:r>
              <a:rPr lang="zh-CN" altLang="en-US" sz="2400" b="1" dirty="0">
                <a:solidFill>
                  <a:srgbClr val="0000FF"/>
                </a:solidFill>
              </a:rPr>
              <a:t>映射</a:t>
            </a:r>
            <a:r>
              <a:rPr lang="zh-CN" altLang="en-US" sz="2400" dirty="0"/>
              <a:t>表示为一条抽取实例。</a:t>
            </a:r>
            <a:endParaRPr lang="en-US" altLang="zh-CN" sz="2400" dirty="0"/>
          </a:p>
          <a:p>
            <a:pPr lvl="1">
              <a:lnSpc>
                <a:spcPct val="110000"/>
              </a:lnSpc>
            </a:pPr>
            <a:r>
              <a:rPr lang="zh-CN" altLang="en-US" sz="2400" dirty="0"/>
              <a:t>一条抽取实例可以由一个三元组</a:t>
            </a:r>
            <a:r>
              <a:rPr lang="en-US" altLang="zh-CN" sz="2400" dirty="0"/>
              <a:t>(D, HP, SP) </a:t>
            </a:r>
            <a:r>
              <a:rPr lang="zh-CN" altLang="en-US" sz="2400" dirty="0"/>
              <a:t>来表示。</a:t>
            </a:r>
          </a:p>
          <a:p>
            <a:pPr lvl="2">
              <a:lnSpc>
                <a:spcPct val="110000"/>
              </a:lnSpc>
            </a:pPr>
            <a:r>
              <a:rPr lang="zh-CN" altLang="en-US" sz="2000" dirty="0"/>
              <a:t>其中</a:t>
            </a:r>
            <a:r>
              <a:rPr lang="en-US" altLang="zh-CN" sz="2000" dirty="0"/>
              <a:t>D</a:t>
            </a:r>
            <a:r>
              <a:rPr lang="zh-CN" altLang="en-US" sz="2000" dirty="0"/>
              <a:t>表示所抽取的</a:t>
            </a:r>
            <a:r>
              <a:rPr lang="zh-CN" altLang="en-US" sz="2000" dirty="0">
                <a:solidFill>
                  <a:srgbClr val="0000FF"/>
                </a:solidFill>
              </a:rPr>
              <a:t>数据项</a:t>
            </a:r>
            <a:r>
              <a:rPr lang="zh-CN" altLang="en-US" sz="2000" dirty="0"/>
              <a:t>，可以是页面中的一个词、短语或一个句子，也可以是数值型数据</a:t>
            </a:r>
            <a:r>
              <a:rPr lang="en-US" altLang="zh-CN" sz="2000" dirty="0"/>
              <a:t>;</a:t>
            </a:r>
          </a:p>
          <a:p>
            <a:pPr lvl="2">
              <a:lnSpc>
                <a:spcPct val="110000"/>
              </a:lnSpc>
            </a:pPr>
            <a:r>
              <a:rPr lang="en-US" altLang="zh-CN" sz="2000" dirty="0"/>
              <a:t>HP</a:t>
            </a:r>
            <a:r>
              <a:rPr lang="zh-CN" altLang="en-US" sz="2000" dirty="0"/>
              <a:t>表示</a:t>
            </a:r>
            <a:r>
              <a:rPr lang="en-US" altLang="zh-CN" sz="2000" dirty="0">
                <a:solidFill>
                  <a:srgbClr val="0000FF"/>
                </a:solidFill>
              </a:rPr>
              <a:t>HTML</a:t>
            </a:r>
            <a:r>
              <a:rPr lang="zh-CN" altLang="en-US" sz="2000" dirty="0">
                <a:solidFill>
                  <a:srgbClr val="0000FF"/>
                </a:solidFill>
              </a:rPr>
              <a:t>树</a:t>
            </a:r>
            <a:r>
              <a:rPr lang="zh-CN" altLang="en-US" sz="2000" dirty="0"/>
              <a:t>中</a:t>
            </a:r>
            <a:r>
              <a:rPr lang="en-US" altLang="zh-CN" sz="2000" dirty="0"/>
              <a:t>D</a:t>
            </a:r>
            <a:r>
              <a:rPr lang="zh-CN" altLang="en-US" sz="2000" dirty="0"/>
              <a:t>的</a:t>
            </a:r>
            <a:r>
              <a:rPr lang="zh-CN" altLang="en-US" sz="2000" dirty="0">
                <a:solidFill>
                  <a:srgbClr val="0000FF"/>
                </a:solidFill>
              </a:rPr>
              <a:t>路径</a:t>
            </a:r>
            <a:r>
              <a:rPr lang="zh-CN" altLang="en-US" sz="2000" dirty="0"/>
              <a:t>，当该数据项有对应元数据时，在路径中使用函数</a:t>
            </a:r>
            <a:r>
              <a:rPr lang="en-US" altLang="zh-CN" sz="2000" dirty="0"/>
              <a:t>contains</a:t>
            </a:r>
            <a:r>
              <a:rPr lang="zh-CN" altLang="en-US" sz="2000" dirty="0"/>
              <a:t>表示元数据与数据项的位置关系</a:t>
            </a:r>
            <a:r>
              <a:rPr lang="en-US" altLang="zh-CN" sz="2000" dirty="0"/>
              <a:t>;</a:t>
            </a:r>
          </a:p>
          <a:p>
            <a:pPr lvl="2">
              <a:lnSpc>
                <a:spcPct val="110000"/>
              </a:lnSpc>
            </a:pPr>
            <a:r>
              <a:rPr lang="en-US" altLang="zh-CN" sz="2000" dirty="0"/>
              <a:t>SP</a:t>
            </a:r>
            <a:r>
              <a:rPr lang="zh-CN" altLang="en-US" sz="2000" dirty="0"/>
              <a:t>表示</a:t>
            </a:r>
            <a:r>
              <a:rPr lang="zh-CN" altLang="en-US" sz="2000" dirty="0">
                <a:solidFill>
                  <a:srgbClr val="0000FF"/>
                </a:solidFill>
              </a:rPr>
              <a:t>模式树</a:t>
            </a:r>
            <a:r>
              <a:rPr lang="zh-CN" altLang="en-US" sz="2000" dirty="0"/>
              <a:t>中对应于</a:t>
            </a:r>
            <a:r>
              <a:rPr lang="en-US" altLang="zh-CN" sz="2000" dirty="0"/>
              <a:t>D</a:t>
            </a:r>
            <a:r>
              <a:rPr lang="zh-CN" altLang="en-US" sz="2000" dirty="0"/>
              <a:t>的</a:t>
            </a:r>
            <a:r>
              <a:rPr lang="zh-CN" altLang="en-US" sz="2000" dirty="0">
                <a:solidFill>
                  <a:srgbClr val="0000FF"/>
                </a:solidFill>
              </a:rPr>
              <a:t>叶节点的路径</a:t>
            </a:r>
            <a:r>
              <a:rPr lang="zh-CN" altLang="en-US" sz="2000" dirty="0"/>
              <a:t>。</a:t>
            </a:r>
          </a:p>
        </p:txBody>
      </p:sp>
      <p:sp>
        <p:nvSpPr>
          <p:cNvPr id="3" name="标题 2"/>
          <p:cNvSpPr>
            <a:spLocks noGrp="1"/>
          </p:cNvSpPr>
          <p:nvPr>
            <p:ph type="title"/>
          </p:nvPr>
        </p:nvSpPr>
        <p:spPr>
          <a:xfrm>
            <a:off x="457200" y="274638"/>
            <a:ext cx="8229600" cy="634082"/>
          </a:xfrm>
        </p:spPr>
        <p:txBody>
          <a:bodyPr>
            <a:normAutofit fontScale="90000"/>
          </a:bodyPr>
          <a:lstStyle/>
          <a:p>
            <a:r>
              <a:rPr lang="zh-CN" altLang="en-US" dirty="0"/>
              <a:t>数据项的抽取</a:t>
            </a:r>
          </a:p>
        </p:txBody>
      </p:sp>
    </p:spTree>
    <p:extLst>
      <p:ext uri="{BB962C8B-B14F-4D97-AF65-F5344CB8AC3E}">
        <p14:creationId xmlns:p14="http://schemas.microsoft.com/office/powerpoint/2010/main" val="84772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2579" y="-99392"/>
            <a:ext cx="8229600" cy="1143000"/>
          </a:xfrm>
        </p:spPr>
        <p:txBody>
          <a:bodyPr/>
          <a:lstStyle/>
          <a:p>
            <a:endParaRPr lang="zh-CN" altLang="en-US" dirty="0"/>
          </a:p>
        </p:txBody>
      </p:sp>
      <p:sp>
        <p:nvSpPr>
          <p:cNvPr id="3" name="内容占位符 2"/>
          <p:cNvSpPr>
            <a:spLocks noGrp="1"/>
          </p:cNvSpPr>
          <p:nvPr>
            <p:ph idx="1"/>
          </p:nvPr>
        </p:nvSpPr>
        <p:spPr>
          <a:xfrm>
            <a:off x="323528" y="620688"/>
            <a:ext cx="8363272" cy="6120680"/>
          </a:xfrm>
        </p:spPr>
        <p:txBody>
          <a:bodyPr>
            <a:normAutofit fontScale="62500" lnSpcReduction="20000"/>
          </a:bodyPr>
          <a:lstStyle/>
          <a:p>
            <a:r>
              <a:rPr lang="zh-CN" altLang="en-US" dirty="0"/>
              <a:t>抽取实例提供足够的信息以供</a:t>
            </a:r>
            <a:r>
              <a:rPr lang="zh-CN" altLang="en-US" dirty="0">
                <a:solidFill>
                  <a:srgbClr val="0000FF"/>
                </a:solidFill>
              </a:rPr>
              <a:t>归纳</a:t>
            </a:r>
            <a:r>
              <a:rPr lang="zh-CN" altLang="en-US" dirty="0"/>
              <a:t>抽取规则</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lnSpc>
                <a:spcPct val="120000"/>
              </a:lnSpc>
              <a:buNone/>
            </a:pPr>
            <a:r>
              <a:rPr lang="en-US" altLang="zh-CN" dirty="0"/>
              <a:t>I(</a:t>
            </a:r>
            <a:r>
              <a:rPr lang="en-US" altLang="zh-CN" dirty="0">
                <a:solidFill>
                  <a:srgbClr val="0000FF"/>
                </a:solidFill>
              </a:rPr>
              <a:t>D </a:t>
            </a:r>
            <a:r>
              <a:rPr lang="en-US" altLang="zh-CN" dirty="0"/>
              <a:t>:</a:t>
            </a:r>
            <a:r>
              <a:rPr lang="en-US" altLang="zh-CN" i="1" dirty="0"/>
              <a:t>" </a:t>
            </a:r>
            <a:r>
              <a:rPr lang="en-US" altLang="zh-CN" dirty="0"/>
              <a:t>indexing maintenance statistics" ,</a:t>
            </a:r>
          </a:p>
          <a:p>
            <a:pPr marL="0" indent="0">
              <a:lnSpc>
                <a:spcPct val="120000"/>
              </a:lnSpc>
              <a:buNone/>
            </a:pPr>
            <a:r>
              <a:rPr lang="en-US" altLang="zh-CN" dirty="0"/>
              <a:t>  </a:t>
            </a:r>
            <a:r>
              <a:rPr lang="en-US" altLang="zh-CN" dirty="0" err="1">
                <a:solidFill>
                  <a:srgbClr val="0000FF"/>
                </a:solidFill>
              </a:rPr>
              <a:t>HP</a:t>
            </a:r>
            <a:r>
              <a:rPr lang="en-US" altLang="zh-CN" dirty="0" err="1"/>
              <a:t>:html</a:t>
            </a:r>
            <a:r>
              <a:rPr lang="en-US" altLang="zh-CN" dirty="0"/>
              <a:t>/body/table[0]/</a:t>
            </a:r>
            <a:r>
              <a:rPr lang="en-US" altLang="zh-CN" dirty="0" err="1"/>
              <a:t>tr</a:t>
            </a:r>
            <a:r>
              <a:rPr lang="en-US" altLang="zh-CN" dirty="0"/>
              <a:t>[</a:t>
            </a:r>
            <a:r>
              <a:rPr lang="en-US" altLang="zh-CN" dirty="0">
                <a:solidFill>
                  <a:srgbClr val="FF0000"/>
                </a:solidFill>
              </a:rPr>
              <a:t>1</a:t>
            </a:r>
            <a:r>
              <a:rPr lang="en-US" altLang="zh-CN" dirty="0"/>
              <a:t>]/td[1]/table[0]/</a:t>
            </a:r>
            <a:r>
              <a:rPr lang="en-US" altLang="zh-CN" dirty="0" err="1"/>
              <a:t>tr</a:t>
            </a:r>
            <a:r>
              <a:rPr lang="en-US" altLang="zh-CN" dirty="0"/>
              <a:t>[0]	[contains(/</a:t>
            </a:r>
            <a:r>
              <a:rPr lang="en-US" altLang="zh-CN" dirty="0" err="1"/>
              <a:t>th</a:t>
            </a:r>
            <a:r>
              <a:rPr lang="en-US" altLang="zh-CN" dirty="0"/>
              <a:t>, “Purpose: ")]/td[0]/text()[0],</a:t>
            </a:r>
          </a:p>
          <a:p>
            <a:pPr marL="0" indent="0">
              <a:lnSpc>
                <a:spcPct val="120000"/>
              </a:lnSpc>
              <a:buNone/>
            </a:pPr>
            <a:r>
              <a:rPr lang="en-US" altLang="zh-CN" dirty="0"/>
              <a:t>  </a:t>
            </a:r>
            <a:r>
              <a:rPr lang="en-US" altLang="zh-CN" dirty="0">
                <a:solidFill>
                  <a:srgbClr val="0000FF"/>
                </a:solidFill>
              </a:rPr>
              <a:t>SP</a:t>
            </a:r>
            <a:r>
              <a:rPr lang="en-US" altLang="zh-CN" dirty="0"/>
              <a:t>: </a:t>
            </a:r>
            <a:r>
              <a:rPr lang="en-US" altLang="zh-CN" dirty="0" err="1"/>
              <a:t>Web_robots.Robot.Purpose</a:t>
            </a:r>
            <a:r>
              <a:rPr lang="en-US" altLang="zh-CN" dirty="0"/>
              <a:t>		)</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24744"/>
            <a:ext cx="9096375"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54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br>
              <a:rPr lang="en-US" altLang="zh-CN" dirty="0"/>
            </a:br>
            <a:endParaRPr lang="zh-CN" altLang="en-US" dirty="0"/>
          </a:p>
        </p:txBody>
      </p:sp>
      <p:sp>
        <p:nvSpPr>
          <p:cNvPr id="3" name="内容占位符 2"/>
          <p:cNvSpPr>
            <a:spLocks noGrp="1"/>
          </p:cNvSpPr>
          <p:nvPr>
            <p:ph idx="1"/>
          </p:nvPr>
        </p:nvSpPr>
        <p:spPr/>
        <p:txBody>
          <a:bodyPr>
            <a:normAutofit/>
          </a:bodyPr>
          <a:lstStyle/>
          <a:p>
            <a:r>
              <a:rPr lang="zh-CN" altLang="en-US" dirty="0"/>
              <a:t>信息抽取原来的目标是从自然语言文档中找到特定的信息，是</a:t>
            </a:r>
            <a:r>
              <a:rPr lang="zh-CN" altLang="en-US" dirty="0">
                <a:hlinkClick r:id="rId2"/>
              </a:rPr>
              <a:t>自然语言处理</a:t>
            </a:r>
            <a:r>
              <a:rPr lang="zh-CN" altLang="en-US" dirty="0"/>
              <a:t>领域特别有用的一个子领域。</a:t>
            </a:r>
            <a:endParaRPr lang="en-US" altLang="zh-CN" dirty="0"/>
          </a:p>
          <a:p>
            <a:pPr lvl="1"/>
            <a:r>
              <a:rPr lang="en-US" altLang="zh-CN" dirty="0"/>
              <a:t>NLP</a:t>
            </a:r>
          </a:p>
          <a:p>
            <a:r>
              <a:rPr lang="en-US" altLang="zh-CN" dirty="0"/>
              <a:t>IE</a:t>
            </a:r>
            <a:r>
              <a:rPr lang="zh-CN" altLang="en-US" dirty="0"/>
              <a:t>系统中的关键组成部分是一系列的抽取规则或模式，其作用是确定需要抽取的信息。</a:t>
            </a:r>
            <a:endParaRPr lang="en-US" altLang="zh-CN" dirty="0"/>
          </a:p>
        </p:txBody>
      </p:sp>
    </p:spTree>
    <p:extLst>
      <p:ext uri="{BB962C8B-B14F-4D97-AF65-F5344CB8AC3E}">
        <p14:creationId xmlns:p14="http://schemas.microsoft.com/office/powerpoint/2010/main" val="1441398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包装器生成与维护的体系结构。主要包括两部分</a:t>
            </a:r>
            <a:r>
              <a:rPr lang="en-US" altLang="zh-CN" dirty="0"/>
              <a:t>:</a:t>
            </a:r>
            <a:r>
              <a:rPr lang="zh-CN" altLang="en-US" dirty="0"/>
              <a:t>包装器生成和包装器维护。</a:t>
            </a:r>
            <a:endParaRPr lang="en-US" altLang="zh-CN" dirty="0"/>
          </a:p>
        </p:txBody>
      </p:sp>
      <p:sp>
        <p:nvSpPr>
          <p:cNvPr id="3" name="标题 2"/>
          <p:cNvSpPr>
            <a:spLocks noGrp="1"/>
          </p:cNvSpPr>
          <p:nvPr>
            <p:ph type="title"/>
          </p:nvPr>
        </p:nvSpPr>
        <p:spPr/>
        <p:txBody>
          <a:bodyPr>
            <a:normAutofit/>
          </a:bodyPr>
          <a:lstStyle/>
          <a:p>
            <a:r>
              <a:rPr lang="en-US" altLang="zh-CN" sz="4400" dirty="0"/>
              <a:t>SG-WRAP</a:t>
            </a:r>
            <a:r>
              <a:rPr lang="zh-CN" altLang="en-US" dirty="0"/>
              <a:t>系统结构</a:t>
            </a:r>
          </a:p>
        </p:txBody>
      </p:sp>
      <p:pic>
        <p:nvPicPr>
          <p:cNvPr id="4" name="图片 3"/>
          <p:cNvPicPr>
            <a:picLocks noChangeAspect="1"/>
          </p:cNvPicPr>
          <p:nvPr/>
        </p:nvPicPr>
        <p:blipFill>
          <a:blip r:embed="rId2"/>
          <a:stretch>
            <a:fillRect/>
          </a:stretch>
        </p:blipFill>
        <p:spPr>
          <a:xfrm>
            <a:off x="1763688" y="2636911"/>
            <a:ext cx="5887393" cy="3923157"/>
          </a:xfrm>
          <a:prstGeom prst="rect">
            <a:avLst/>
          </a:prstGeom>
        </p:spPr>
      </p:pic>
    </p:spTree>
    <p:extLst>
      <p:ext uri="{BB962C8B-B14F-4D97-AF65-F5344CB8AC3E}">
        <p14:creationId xmlns:p14="http://schemas.microsoft.com/office/powerpoint/2010/main" val="1805631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r>
              <a:rPr lang="zh-CN" altLang="en-US" dirty="0"/>
              <a:t>一般来说，自动维护过程包括信息抽取的恢复和包装器的修复。</a:t>
            </a:r>
            <a:endParaRPr lang="en-US" altLang="zh-CN" dirty="0"/>
          </a:p>
          <a:p>
            <a:pPr lvl="1"/>
            <a:r>
              <a:rPr lang="zh-CN" altLang="en-US" dirty="0">
                <a:solidFill>
                  <a:srgbClr val="0000FF"/>
                </a:solidFill>
              </a:rPr>
              <a:t>信息抽取恢复</a:t>
            </a:r>
            <a:r>
              <a:rPr lang="zh-CN" altLang="en-US" dirty="0"/>
              <a:t>在机器学习的方法中是重新标记新页面中的例子数据</a:t>
            </a:r>
            <a:r>
              <a:rPr lang="en-US" altLang="zh-CN" dirty="0"/>
              <a:t>;</a:t>
            </a:r>
          </a:p>
          <a:p>
            <a:pPr lvl="1"/>
            <a:r>
              <a:rPr lang="zh-CN" altLang="en-US" dirty="0">
                <a:solidFill>
                  <a:srgbClr val="0000FF"/>
                </a:solidFill>
              </a:rPr>
              <a:t>包装器修复</a:t>
            </a:r>
            <a:r>
              <a:rPr lang="zh-CN" altLang="en-US" dirty="0"/>
              <a:t>的过程是根据原有的例子数据和新的例子数据重新进行包装器归纳。</a:t>
            </a:r>
            <a:endParaRPr lang="en-US" altLang="zh-CN" dirty="0"/>
          </a:p>
          <a:p>
            <a:r>
              <a:rPr lang="zh-CN" altLang="en-US" dirty="0"/>
              <a:t>而基于模式的维护方法，</a:t>
            </a:r>
            <a:endParaRPr lang="en-US" altLang="zh-CN" dirty="0"/>
          </a:p>
          <a:p>
            <a:pPr lvl="1"/>
            <a:r>
              <a:rPr lang="zh-CN" altLang="en-US" dirty="0"/>
              <a:t>相应于信息抽取的恢复是</a:t>
            </a:r>
            <a:r>
              <a:rPr lang="zh-CN" altLang="en-US" dirty="0">
                <a:solidFill>
                  <a:srgbClr val="0000FF"/>
                </a:solidFill>
              </a:rPr>
              <a:t>变化数据项重定位和重新获取抽取实例</a:t>
            </a:r>
            <a:r>
              <a:rPr lang="en-US" altLang="zh-CN" dirty="0"/>
              <a:t>;</a:t>
            </a:r>
          </a:p>
          <a:p>
            <a:pPr lvl="1"/>
            <a:r>
              <a:rPr lang="zh-CN" altLang="en-US" dirty="0"/>
              <a:t>相应于包装器的修复是</a:t>
            </a:r>
            <a:r>
              <a:rPr lang="zh-CN" altLang="en-US" dirty="0">
                <a:solidFill>
                  <a:srgbClr val="0000FF"/>
                </a:solidFill>
              </a:rPr>
              <a:t>抽取规则的修复或重新归纳</a:t>
            </a:r>
            <a:r>
              <a:rPr lang="zh-CN" altLang="en-US" dirty="0"/>
              <a:t>。</a:t>
            </a:r>
          </a:p>
        </p:txBody>
      </p:sp>
      <p:sp>
        <p:nvSpPr>
          <p:cNvPr id="3" name="标题 2"/>
          <p:cNvSpPr>
            <a:spLocks noGrp="1"/>
          </p:cNvSpPr>
          <p:nvPr>
            <p:ph type="title"/>
          </p:nvPr>
        </p:nvSpPr>
        <p:spPr/>
        <p:txBody>
          <a:bodyPr>
            <a:normAutofit/>
          </a:bodyPr>
          <a:lstStyle/>
          <a:p>
            <a:r>
              <a:rPr lang="en-US" altLang="zh-CN" dirty="0"/>
              <a:t>5.2 </a:t>
            </a:r>
            <a:r>
              <a:rPr lang="zh-CN" altLang="en-US" dirty="0"/>
              <a:t>包装器的维护</a:t>
            </a:r>
          </a:p>
        </p:txBody>
      </p:sp>
    </p:spTree>
    <p:extLst>
      <p:ext uri="{BB962C8B-B14F-4D97-AF65-F5344CB8AC3E}">
        <p14:creationId xmlns:p14="http://schemas.microsoft.com/office/powerpoint/2010/main" val="313712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维护的主要思想是</a:t>
            </a:r>
            <a:r>
              <a:rPr lang="en-US" altLang="zh-CN" dirty="0"/>
              <a:t>:</a:t>
            </a:r>
          </a:p>
          <a:p>
            <a:pPr lvl="1"/>
            <a:r>
              <a:rPr lang="zh-CN" altLang="en-US" dirty="0"/>
              <a:t>根据用户定义的模式和原有的抽取规则所提供的信息，识别</a:t>
            </a:r>
            <a:r>
              <a:rPr lang="zh-CN" altLang="en-US" dirty="0">
                <a:solidFill>
                  <a:srgbClr val="0000FF"/>
                </a:solidFill>
              </a:rPr>
              <a:t>变化的数据项</a:t>
            </a:r>
            <a:r>
              <a:rPr lang="zh-CN" altLang="en-US" dirty="0"/>
              <a:t>，</a:t>
            </a:r>
            <a:r>
              <a:rPr lang="zh-CN" altLang="en-US" dirty="0">
                <a:solidFill>
                  <a:srgbClr val="0000FF"/>
                </a:solidFill>
              </a:rPr>
              <a:t>并重新得到抽取实例</a:t>
            </a:r>
            <a:r>
              <a:rPr lang="zh-CN" altLang="en-US" dirty="0"/>
              <a:t>；</a:t>
            </a:r>
            <a:endParaRPr lang="en-US" altLang="zh-CN" dirty="0"/>
          </a:p>
          <a:p>
            <a:pPr lvl="1"/>
            <a:r>
              <a:rPr lang="zh-CN" altLang="en-US" dirty="0"/>
              <a:t>然后，利用抽取实例对抽取规则进行修复或重新归纳抽取规则；</a:t>
            </a:r>
            <a:endParaRPr lang="en-US" altLang="zh-CN" dirty="0"/>
          </a:p>
          <a:p>
            <a:pPr lvl="1"/>
            <a:r>
              <a:rPr lang="zh-CN" altLang="en-US" dirty="0"/>
              <a:t>最后生成包装器，如果自动维护无法完成则需要维护人员干预。</a:t>
            </a:r>
          </a:p>
          <a:p>
            <a:endParaRPr lang="zh-CN" altLang="en-US" dirty="0"/>
          </a:p>
        </p:txBody>
      </p:sp>
    </p:spTree>
    <p:extLst>
      <p:ext uri="{BB962C8B-B14F-4D97-AF65-F5344CB8AC3E}">
        <p14:creationId xmlns:p14="http://schemas.microsoft.com/office/powerpoint/2010/main" val="2254451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42900" lvl="1" indent="-342900">
              <a:buFont typeface="Arial" panose="020B0604020202020204" pitchFamily="34" charset="0"/>
              <a:buChar char="•"/>
            </a:pPr>
            <a:r>
              <a:rPr lang="zh-CN" altLang="en-US" dirty="0"/>
              <a:t>包装器生成主要包含三个模块</a:t>
            </a:r>
            <a:r>
              <a:rPr lang="en-US" altLang="zh-CN" dirty="0"/>
              <a:t>:</a:t>
            </a:r>
          </a:p>
          <a:p>
            <a:pPr marL="742950" lvl="2" indent="-342900"/>
            <a:r>
              <a:rPr lang="zh-CN" altLang="en-US" dirty="0"/>
              <a:t>模式获取</a:t>
            </a:r>
            <a:r>
              <a:rPr lang="en-US" altLang="zh-CN" dirty="0"/>
              <a:t>(schema acquirer)</a:t>
            </a:r>
          </a:p>
          <a:p>
            <a:pPr marL="742950" lvl="2" indent="-342900"/>
            <a:r>
              <a:rPr lang="zh-CN" altLang="en-US" dirty="0"/>
              <a:t>规则归纳</a:t>
            </a:r>
            <a:r>
              <a:rPr lang="en-US" altLang="zh-CN" dirty="0"/>
              <a:t>(rule induction)</a:t>
            </a:r>
          </a:p>
          <a:p>
            <a:pPr marL="742950" lvl="2" indent="-342900"/>
            <a:r>
              <a:rPr lang="zh-CN" altLang="en-US" dirty="0"/>
              <a:t>包装器构建</a:t>
            </a:r>
            <a:r>
              <a:rPr lang="en-US" altLang="zh-CN" dirty="0"/>
              <a:t>(wrapper constructor)</a:t>
            </a:r>
          </a:p>
          <a:p>
            <a:pPr marL="342900" lvl="1" indent="-342900">
              <a:buFont typeface="Arial" panose="020B0604020202020204" pitchFamily="34" charset="0"/>
              <a:buChar char="•"/>
            </a:pPr>
            <a:r>
              <a:rPr lang="zh-CN" altLang="en-US" dirty="0"/>
              <a:t>包装器维护也包括三个主要模块</a:t>
            </a:r>
            <a:r>
              <a:rPr lang="en-US" altLang="zh-CN" dirty="0"/>
              <a:t>:</a:t>
            </a:r>
          </a:p>
          <a:p>
            <a:pPr marL="742950" lvl="2" indent="-342900"/>
            <a:r>
              <a:rPr lang="zh-CN" altLang="en-US" dirty="0"/>
              <a:t>页面变化触发器</a:t>
            </a:r>
            <a:r>
              <a:rPr lang="en-US" altLang="zh-CN" dirty="0"/>
              <a:t>(change trigger)</a:t>
            </a:r>
          </a:p>
          <a:p>
            <a:pPr marL="742950" lvl="2" indent="-342900"/>
            <a:r>
              <a:rPr lang="zh-CN" altLang="en-US" dirty="0"/>
              <a:t>数据项恢复</a:t>
            </a:r>
            <a:r>
              <a:rPr lang="en-US" altLang="zh-CN" dirty="0"/>
              <a:t>(data item recovery)</a:t>
            </a:r>
          </a:p>
          <a:p>
            <a:pPr marL="742950" lvl="2" indent="-342900"/>
            <a:r>
              <a:rPr lang="zh-CN" altLang="en-US" dirty="0"/>
              <a:t>包装器修复</a:t>
            </a:r>
            <a:r>
              <a:rPr lang="en-US" altLang="zh-CN" dirty="0"/>
              <a:t>(wrapper repairing)</a:t>
            </a:r>
          </a:p>
          <a:p>
            <a:endParaRPr lang="zh-CN" altLang="en-US" dirty="0"/>
          </a:p>
        </p:txBody>
      </p:sp>
    </p:spTree>
    <p:extLst>
      <p:ext uri="{BB962C8B-B14F-4D97-AF65-F5344CB8AC3E}">
        <p14:creationId xmlns:p14="http://schemas.microsoft.com/office/powerpoint/2010/main" val="2179377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en-US" dirty="0">
                <a:solidFill>
                  <a:srgbClr val="0000FF"/>
                </a:solidFill>
              </a:rPr>
              <a:t>页面变化触发器</a:t>
            </a:r>
            <a:endParaRPr lang="en-US" altLang="zh-CN" dirty="0">
              <a:solidFill>
                <a:srgbClr val="0000FF"/>
              </a:solidFill>
            </a:endParaRPr>
          </a:p>
          <a:p>
            <a:pPr lvl="1"/>
            <a:r>
              <a:rPr lang="zh-CN" altLang="en-US" dirty="0"/>
              <a:t>负责监控抽取是否异常。</a:t>
            </a:r>
            <a:endParaRPr lang="en-US" altLang="zh-CN" dirty="0"/>
          </a:p>
          <a:p>
            <a:pPr lvl="1"/>
            <a:r>
              <a:rPr lang="zh-CN" altLang="en-US" dirty="0"/>
              <a:t>当必选项为空时，则发出警告，包装器失效。</a:t>
            </a:r>
            <a:endParaRPr lang="en-US" altLang="zh-CN" dirty="0"/>
          </a:p>
          <a:p>
            <a:pPr lvl="1"/>
            <a:r>
              <a:rPr lang="zh-CN" altLang="en-US" dirty="0"/>
              <a:t>触发器就通知系统发生了变化从而触发了自动维护过程。</a:t>
            </a:r>
          </a:p>
          <a:p>
            <a:r>
              <a:rPr lang="zh-CN" altLang="en-US" dirty="0">
                <a:solidFill>
                  <a:srgbClr val="0000FF"/>
                </a:solidFill>
              </a:rPr>
              <a:t>数据项恢复</a:t>
            </a:r>
            <a:endParaRPr lang="en-US" altLang="zh-CN" dirty="0">
              <a:solidFill>
                <a:srgbClr val="0000FF"/>
              </a:solidFill>
            </a:endParaRPr>
          </a:p>
          <a:p>
            <a:pPr lvl="1"/>
            <a:r>
              <a:rPr lang="zh-CN" altLang="en-US" dirty="0"/>
              <a:t>负责根据模式和原有的抽取规则在变化后的文档中重新得到变化的数据。</a:t>
            </a:r>
            <a:endParaRPr lang="en-US" altLang="zh-CN" dirty="0"/>
          </a:p>
          <a:p>
            <a:r>
              <a:rPr lang="zh-CN" altLang="en-US" dirty="0">
                <a:solidFill>
                  <a:srgbClr val="0000FF"/>
                </a:solidFill>
              </a:rPr>
              <a:t>包装器修复</a:t>
            </a:r>
            <a:endParaRPr lang="en-US" altLang="zh-CN" dirty="0">
              <a:solidFill>
                <a:srgbClr val="0000FF"/>
              </a:solidFill>
            </a:endParaRPr>
          </a:p>
          <a:p>
            <a:pPr lvl="1"/>
            <a:r>
              <a:rPr lang="zh-CN" altLang="en-US" dirty="0"/>
              <a:t>利用恢复后的数据项为变化后的文档生成抽取规则。</a:t>
            </a:r>
            <a:endParaRPr lang="en-US" altLang="zh-CN" dirty="0"/>
          </a:p>
          <a:p>
            <a:pPr lvl="1"/>
            <a:r>
              <a:rPr lang="zh-CN" altLang="en-US" dirty="0"/>
              <a:t>对于微小变化，修复只能在原有规则上修改</a:t>
            </a:r>
            <a:r>
              <a:rPr lang="en-US" altLang="zh-CN" dirty="0"/>
              <a:t>; </a:t>
            </a:r>
          </a:p>
          <a:p>
            <a:pPr lvl="1"/>
            <a:r>
              <a:rPr lang="zh-CN" altLang="en-US" dirty="0"/>
              <a:t>对于复杂变化，修复的过程就是重新归纳规则。</a:t>
            </a:r>
          </a:p>
          <a:p>
            <a:endParaRPr lang="zh-CN" altLang="en-US" dirty="0"/>
          </a:p>
        </p:txBody>
      </p:sp>
    </p:spTree>
    <p:extLst>
      <p:ext uri="{BB962C8B-B14F-4D97-AF65-F5344CB8AC3E}">
        <p14:creationId xmlns:p14="http://schemas.microsoft.com/office/powerpoint/2010/main" val="115042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99522"/>
            <a:ext cx="8229600" cy="1143000"/>
          </a:xfrm>
        </p:spPr>
        <p:txBody>
          <a:bodyPr>
            <a:normAutofit/>
          </a:bodyPr>
          <a:lstStyle/>
          <a:p>
            <a:endParaRPr lang="zh-CN" altLang="en-US" dirty="0"/>
          </a:p>
        </p:txBody>
      </p:sp>
      <p:pic>
        <p:nvPicPr>
          <p:cNvPr id="4" name="内容占位符 3">
            <a:extLst>
              <a:ext uri="{FF2B5EF4-FFF2-40B4-BE49-F238E27FC236}">
                <a16:creationId xmlns:a16="http://schemas.microsoft.com/office/drawing/2014/main" id="{783BD8D0-2756-4704-971B-F1853170DCF7}"/>
              </a:ext>
            </a:extLst>
          </p:cNvPr>
          <p:cNvPicPr>
            <a:picLocks noGrp="1" noChangeAspect="1"/>
          </p:cNvPicPr>
          <p:nvPr>
            <p:ph idx="1"/>
          </p:nvPr>
        </p:nvPicPr>
        <p:blipFill>
          <a:blip r:embed="rId2"/>
          <a:stretch>
            <a:fillRect/>
          </a:stretch>
        </p:blipFill>
        <p:spPr>
          <a:xfrm>
            <a:off x="1521344" y="2133600"/>
            <a:ext cx="6101311" cy="3992563"/>
          </a:xfrm>
          <a:prstGeom prst="rect">
            <a:avLst/>
          </a:prstGeom>
        </p:spPr>
      </p:pic>
    </p:spTree>
    <p:extLst>
      <p:ext uri="{BB962C8B-B14F-4D97-AF65-F5344CB8AC3E}">
        <p14:creationId xmlns:p14="http://schemas.microsoft.com/office/powerpoint/2010/main" val="3497763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11733-7C1B-4241-B612-D35F7459FEB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0A4A79C-0CDF-4F16-B4BF-FDF0C4A0A674}"/>
              </a:ext>
            </a:extLst>
          </p:cNvPr>
          <p:cNvSpPr>
            <a:spLocks noGrp="1"/>
          </p:cNvSpPr>
          <p:nvPr>
            <p:ph idx="1"/>
          </p:nvPr>
        </p:nvSpPr>
        <p:spPr/>
        <p:txBody>
          <a:bodyPr>
            <a:normAutofit fontScale="77500" lnSpcReduction="20000"/>
          </a:bodyPr>
          <a:lstStyle/>
          <a:p>
            <a:pPr algn="l">
              <a:lnSpc>
                <a:spcPct val="150000"/>
              </a:lnSpc>
            </a:pPr>
            <a:r>
              <a:rPr lang="zh-CN" altLang="en-US" b="0" i="0" dirty="0">
                <a:solidFill>
                  <a:srgbClr val="121212"/>
                </a:solidFill>
                <a:effectLst/>
                <a:latin typeface="-apple-system"/>
              </a:rPr>
              <a:t>信息抽取三个最重要</a:t>
            </a:r>
            <a:r>
              <a:rPr lang="en-US" altLang="zh-CN" b="0" i="0" dirty="0">
                <a:solidFill>
                  <a:srgbClr val="121212"/>
                </a:solidFill>
                <a:effectLst/>
                <a:latin typeface="-apple-system"/>
              </a:rPr>
              <a:t>/</a:t>
            </a:r>
            <a:r>
              <a:rPr lang="zh-CN" altLang="en-US" b="0" i="0" dirty="0">
                <a:solidFill>
                  <a:srgbClr val="121212"/>
                </a:solidFill>
                <a:effectLst/>
                <a:latin typeface="-apple-system"/>
              </a:rPr>
              <a:t>最受关注的子任务：</a:t>
            </a:r>
          </a:p>
          <a:p>
            <a:pPr lvl="1">
              <a:lnSpc>
                <a:spcPct val="150000"/>
              </a:lnSpc>
            </a:pPr>
            <a:r>
              <a:rPr lang="zh-CN" altLang="en-US" b="1" i="0" dirty="0">
                <a:solidFill>
                  <a:srgbClr val="121212"/>
                </a:solidFill>
                <a:effectLst/>
                <a:latin typeface="-apple-system"/>
              </a:rPr>
              <a:t>实体抽取</a:t>
            </a:r>
            <a:endParaRPr lang="en-US" altLang="zh-CN" dirty="0">
              <a:solidFill>
                <a:srgbClr val="121212"/>
              </a:solidFill>
              <a:latin typeface="-apple-system"/>
            </a:endParaRPr>
          </a:p>
          <a:p>
            <a:pPr lvl="2">
              <a:lnSpc>
                <a:spcPct val="150000"/>
              </a:lnSpc>
            </a:pPr>
            <a:r>
              <a:rPr lang="zh-CN" altLang="en-US" b="0" i="0" dirty="0">
                <a:solidFill>
                  <a:srgbClr val="121212"/>
                </a:solidFill>
                <a:effectLst/>
                <a:latin typeface="-apple-system"/>
              </a:rPr>
              <a:t>命名实体识别</a:t>
            </a:r>
          </a:p>
          <a:p>
            <a:pPr lvl="1">
              <a:lnSpc>
                <a:spcPct val="150000"/>
              </a:lnSpc>
            </a:pPr>
            <a:r>
              <a:rPr lang="zh-CN" altLang="en-US" b="1" i="0" dirty="0">
                <a:solidFill>
                  <a:srgbClr val="121212"/>
                </a:solidFill>
                <a:effectLst/>
                <a:latin typeface="-apple-system"/>
              </a:rPr>
              <a:t>关系抽取</a:t>
            </a:r>
            <a:endParaRPr lang="en-US" altLang="zh-CN" dirty="0">
              <a:solidFill>
                <a:srgbClr val="121212"/>
              </a:solidFill>
              <a:latin typeface="-apple-system"/>
            </a:endParaRPr>
          </a:p>
          <a:p>
            <a:pPr lvl="2">
              <a:lnSpc>
                <a:spcPct val="150000"/>
              </a:lnSpc>
            </a:pPr>
            <a:r>
              <a:rPr lang="zh-CN" altLang="en-US" b="1" i="0" dirty="0">
                <a:solidFill>
                  <a:srgbClr val="121212"/>
                </a:solidFill>
                <a:effectLst/>
                <a:latin typeface="-apple-system"/>
              </a:rPr>
              <a:t>三元组（</a:t>
            </a:r>
            <a:r>
              <a:rPr lang="en-US" altLang="zh-CN" b="1" i="0" dirty="0">
                <a:solidFill>
                  <a:srgbClr val="121212"/>
                </a:solidFill>
                <a:effectLst/>
                <a:latin typeface="-apple-system"/>
              </a:rPr>
              <a:t>triple</a:t>
            </a:r>
            <a:r>
              <a:rPr lang="zh-CN" altLang="en-US" b="1" i="0" dirty="0">
                <a:solidFill>
                  <a:srgbClr val="121212"/>
                </a:solidFill>
                <a:effectLst/>
                <a:latin typeface="-apple-system"/>
              </a:rPr>
              <a:t>）</a:t>
            </a:r>
            <a:r>
              <a:rPr lang="en-US" altLang="zh-CN" b="0" i="0" dirty="0">
                <a:solidFill>
                  <a:srgbClr val="121212"/>
                </a:solidFill>
                <a:effectLst/>
                <a:latin typeface="-apple-system"/>
              </a:rPr>
              <a:t> </a:t>
            </a:r>
            <a:r>
              <a:rPr lang="zh-CN" altLang="en-US" b="0" i="0" dirty="0">
                <a:solidFill>
                  <a:srgbClr val="121212"/>
                </a:solidFill>
                <a:effectLst/>
                <a:latin typeface="-apple-system"/>
              </a:rPr>
              <a:t>抽取，</a:t>
            </a:r>
            <a:endParaRPr lang="en-US" altLang="zh-CN" b="0" i="0" dirty="0">
              <a:solidFill>
                <a:srgbClr val="121212"/>
              </a:solidFill>
              <a:effectLst/>
              <a:latin typeface="-apple-system"/>
            </a:endParaRPr>
          </a:p>
          <a:p>
            <a:pPr lvl="2">
              <a:lnSpc>
                <a:spcPct val="150000"/>
              </a:lnSpc>
            </a:pPr>
            <a:r>
              <a:rPr lang="zh-CN" altLang="en-US" b="0" i="0" dirty="0">
                <a:solidFill>
                  <a:srgbClr val="121212"/>
                </a:solidFill>
                <a:effectLst/>
                <a:latin typeface="-apple-system"/>
              </a:rPr>
              <a:t>一个谓词（</a:t>
            </a:r>
            <a:r>
              <a:rPr lang="en-US" altLang="zh-CN" b="0" i="0" dirty="0">
                <a:solidFill>
                  <a:srgbClr val="121212"/>
                </a:solidFill>
                <a:effectLst/>
                <a:latin typeface="-apple-system"/>
              </a:rPr>
              <a:t>predicate</a:t>
            </a:r>
            <a:r>
              <a:rPr lang="zh-CN" altLang="en-US" b="0" i="0" dirty="0">
                <a:solidFill>
                  <a:srgbClr val="121212"/>
                </a:solidFill>
                <a:effectLst/>
                <a:latin typeface="-apple-system"/>
              </a:rPr>
              <a:t>）带 </a:t>
            </a:r>
            <a:r>
              <a:rPr lang="en-US" altLang="zh-CN" b="0" i="0" dirty="0">
                <a:solidFill>
                  <a:srgbClr val="121212"/>
                </a:solidFill>
                <a:effectLst/>
                <a:latin typeface="-apple-system"/>
              </a:rPr>
              <a:t>2 </a:t>
            </a:r>
            <a:r>
              <a:rPr lang="zh-CN" altLang="en-US" b="0" i="0" dirty="0">
                <a:solidFill>
                  <a:srgbClr val="121212"/>
                </a:solidFill>
                <a:effectLst/>
                <a:latin typeface="-apple-system"/>
              </a:rPr>
              <a:t>个形参（</a:t>
            </a:r>
            <a:r>
              <a:rPr lang="en-US" altLang="zh-CN" b="0" i="0" dirty="0">
                <a:solidFill>
                  <a:srgbClr val="121212"/>
                </a:solidFill>
                <a:effectLst/>
                <a:latin typeface="-apple-system"/>
              </a:rPr>
              <a:t>argument</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lvl="2">
              <a:lnSpc>
                <a:spcPct val="150000"/>
              </a:lnSpc>
            </a:pPr>
            <a:r>
              <a:rPr lang="zh-CN" altLang="en-US" b="0" i="0" dirty="0">
                <a:solidFill>
                  <a:srgbClr val="121212"/>
                </a:solidFill>
                <a:effectLst/>
                <a:latin typeface="-apple-system"/>
              </a:rPr>
              <a:t>如 </a:t>
            </a:r>
            <a:r>
              <a:rPr lang="en-US" altLang="zh-CN" b="0" i="0" dirty="0">
                <a:solidFill>
                  <a:srgbClr val="121212"/>
                </a:solidFill>
                <a:effectLst/>
                <a:latin typeface="-apple-system"/>
              </a:rPr>
              <a:t>Founding-location(</a:t>
            </a:r>
            <a:r>
              <a:rPr lang="en-US" altLang="zh-CN" b="0" i="0" dirty="0" err="1">
                <a:solidFill>
                  <a:srgbClr val="121212"/>
                </a:solidFill>
                <a:effectLst/>
                <a:latin typeface="-apple-system"/>
              </a:rPr>
              <a:t>IBM,New</a:t>
            </a:r>
            <a:r>
              <a:rPr lang="en-US" altLang="zh-CN" b="0" i="0" dirty="0">
                <a:solidFill>
                  <a:srgbClr val="121212"/>
                </a:solidFill>
                <a:effectLst/>
                <a:latin typeface="-apple-system"/>
              </a:rPr>
              <a:t> York)</a:t>
            </a:r>
          </a:p>
          <a:p>
            <a:pPr lvl="1">
              <a:lnSpc>
                <a:spcPct val="150000"/>
              </a:lnSpc>
            </a:pPr>
            <a:r>
              <a:rPr lang="zh-CN" altLang="en-US" b="1" i="0" dirty="0">
                <a:solidFill>
                  <a:srgbClr val="121212"/>
                </a:solidFill>
                <a:effectLst/>
                <a:latin typeface="-apple-system"/>
              </a:rPr>
              <a:t>事件抽取</a:t>
            </a:r>
            <a:endParaRPr lang="en-US" altLang="zh-CN" dirty="0">
              <a:solidFill>
                <a:srgbClr val="121212"/>
              </a:solidFill>
              <a:latin typeface="-apple-system"/>
            </a:endParaRPr>
          </a:p>
          <a:p>
            <a:pPr lvl="2">
              <a:lnSpc>
                <a:spcPct val="150000"/>
              </a:lnSpc>
            </a:pPr>
            <a:r>
              <a:rPr lang="zh-CN" altLang="en-US" b="0" i="0" dirty="0">
                <a:solidFill>
                  <a:srgbClr val="121212"/>
                </a:solidFill>
                <a:effectLst/>
                <a:latin typeface="-apple-system"/>
              </a:rPr>
              <a:t>相当于一种多元关系的抽取</a:t>
            </a:r>
          </a:p>
          <a:p>
            <a:endParaRPr lang="zh-CN" altLang="en-US" dirty="0"/>
          </a:p>
        </p:txBody>
      </p:sp>
    </p:spTree>
    <p:extLst>
      <p:ext uri="{BB962C8B-B14F-4D97-AF65-F5344CB8AC3E}">
        <p14:creationId xmlns:p14="http://schemas.microsoft.com/office/powerpoint/2010/main" val="9381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i="0" dirty="0">
                <a:solidFill>
                  <a:srgbClr val="121212"/>
                </a:solidFill>
                <a:effectLst/>
                <a:latin typeface="-apple-system"/>
              </a:rPr>
              <a:t>事件抽取</a:t>
            </a:r>
            <a:endParaRPr lang="zh-CN" altLang="en-US" dirty="0"/>
          </a:p>
        </p:txBody>
      </p:sp>
      <p:sp>
        <p:nvSpPr>
          <p:cNvPr id="3" name="内容占位符 2"/>
          <p:cNvSpPr>
            <a:spLocks noGrp="1"/>
          </p:cNvSpPr>
          <p:nvPr>
            <p:ph idx="1"/>
          </p:nvPr>
        </p:nvSpPr>
        <p:spPr/>
        <p:txBody>
          <a:bodyPr>
            <a:normAutofit fontScale="85000" lnSpcReduction="20000"/>
          </a:bodyPr>
          <a:lstStyle/>
          <a:p>
            <a:pPr>
              <a:lnSpc>
                <a:spcPct val="110000"/>
              </a:lnSpc>
            </a:pPr>
            <a:r>
              <a:rPr lang="zh-CN" altLang="en-US" dirty="0"/>
              <a:t>从文本中抽取出特定的事实信息（</a:t>
            </a:r>
            <a:r>
              <a:rPr lang="en-US" altLang="zh-CN" dirty="0"/>
              <a:t>factual information</a:t>
            </a:r>
            <a:r>
              <a:rPr lang="zh-CN" altLang="en-US" dirty="0"/>
              <a:t>）。</a:t>
            </a:r>
            <a:endParaRPr lang="en-US" altLang="zh-CN" dirty="0"/>
          </a:p>
          <a:p>
            <a:pPr lvl="1">
              <a:lnSpc>
                <a:spcPct val="110000"/>
              </a:lnSpc>
            </a:pPr>
            <a:r>
              <a:rPr lang="zh-CN" altLang="en-US" dirty="0"/>
              <a:t>从新闻报道中抽取出恐怖事件的详细情况：时间、地点、作案者、受害者、袭击目标、使用的武器等；</a:t>
            </a:r>
            <a:endParaRPr lang="en-US" altLang="zh-CN" dirty="0"/>
          </a:p>
          <a:p>
            <a:pPr lvl="1">
              <a:lnSpc>
                <a:spcPct val="110000"/>
              </a:lnSpc>
            </a:pPr>
            <a:r>
              <a:rPr lang="zh-CN" altLang="en-US" dirty="0"/>
              <a:t>从经济新闻中抽取出公司发布新产品的情况：公司名、产品名、发布时间、产品性能等；</a:t>
            </a:r>
            <a:endParaRPr lang="en-US" altLang="zh-CN" dirty="0"/>
          </a:p>
          <a:p>
            <a:pPr lvl="1">
              <a:lnSpc>
                <a:spcPct val="110000"/>
              </a:lnSpc>
            </a:pPr>
            <a:r>
              <a:rPr lang="zh-CN" altLang="en-US" dirty="0"/>
              <a:t>从病人的医疗记录中抽取出症状、诊断记录、检验结果、处方等等。</a:t>
            </a:r>
            <a:endParaRPr lang="en-US" altLang="zh-CN" dirty="0"/>
          </a:p>
          <a:p>
            <a:pPr>
              <a:lnSpc>
                <a:spcPct val="110000"/>
              </a:lnSpc>
            </a:pPr>
            <a:r>
              <a:rPr lang="zh-CN" altLang="en-US" dirty="0"/>
              <a:t>通常，被抽取出来的信息以结构化的形式描述，可以直接存入数据库中，供用户查询以及进一步分析利用</a:t>
            </a:r>
          </a:p>
        </p:txBody>
      </p:sp>
    </p:spTree>
    <p:extLst>
      <p:ext uri="{BB962C8B-B14F-4D97-AF65-F5344CB8AC3E}">
        <p14:creationId xmlns:p14="http://schemas.microsoft.com/office/powerpoint/2010/main" val="341356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p:txBody>
          <a:bodyPr>
            <a:normAutofit/>
          </a:bodyPr>
          <a:lstStyle/>
          <a:p>
            <a:pPr>
              <a:buClr>
                <a:schemeClr val="tx1"/>
              </a:buClr>
            </a:pPr>
            <a:r>
              <a:rPr lang="en-US" altLang="zh-CN" sz="2800" dirty="0"/>
              <a:t>1. </a:t>
            </a:r>
            <a:r>
              <a:rPr lang="zh-CN" altLang="en-US" sz="2800" dirty="0"/>
              <a:t>命名实体识别</a:t>
            </a:r>
            <a:endParaRPr lang="en-US" altLang="zh-CN" sz="2800" dirty="0"/>
          </a:p>
          <a:p>
            <a:pPr lvl="1">
              <a:buClr>
                <a:schemeClr val="tx1"/>
              </a:buClr>
            </a:pPr>
            <a:r>
              <a:rPr lang="en-US" altLang="zh-CN" sz="2400" dirty="0"/>
              <a:t>Named Entity Recognition</a:t>
            </a:r>
            <a:r>
              <a:rPr lang="zh-CN" altLang="en-US" sz="2400" dirty="0"/>
              <a:t>，</a:t>
            </a:r>
            <a:r>
              <a:rPr lang="en-US" altLang="zh-CN" sz="2400" dirty="0"/>
              <a:t>NER</a:t>
            </a:r>
          </a:p>
          <a:p>
            <a:pPr lvl="1">
              <a:buClr>
                <a:schemeClr val="tx1"/>
              </a:buClr>
            </a:pPr>
            <a:r>
              <a:rPr lang="zh-CN" altLang="en-US" sz="2400" dirty="0"/>
              <a:t>狭义地讲，命名实体是指现实世界中的具体的或抽象的实体，</a:t>
            </a:r>
            <a:endParaRPr lang="en-US" altLang="zh-CN" sz="2400" dirty="0"/>
          </a:p>
          <a:p>
            <a:pPr lvl="2">
              <a:buClr>
                <a:schemeClr val="tx1"/>
              </a:buClr>
            </a:pPr>
            <a:r>
              <a:rPr lang="zh-CN" altLang="en-US" sz="2000" dirty="0"/>
              <a:t>如人名、组织名、公司名、地名等。</a:t>
            </a:r>
            <a:endParaRPr lang="en-US" altLang="zh-CN" sz="2000" dirty="0"/>
          </a:p>
          <a:p>
            <a:pPr lvl="1">
              <a:buClr>
                <a:schemeClr val="tx1"/>
              </a:buClr>
            </a:pPr>
            <a:r>
              <a:rPr lang="zh-CN" altLang="en-US" sz="2400" dirty="0"/>
              <a:t>广义地讲，</a:t>
            </a:r>
            <a:r>
              <a:rPr lang="zh-CN" altLang="en-US" dirty="0"/>
              <a:t>命名实体还可以包含时间、数量表达式等。</a:t>
            </a:r>
            <a:endParaRPr lang="en-US" altLang="zh-CN" dirty="0"/>
          </a:p>
          <a:p>
            <a:pPr lvl="1">
              <a:buClr>
                <a:schemeClr val="tx1"/>
              </a:buClr>
            </a:pPr>
            <a:r>
              <a:rPr lang="zh-CN" altLang="en-US" sz="2400" dirty="0"/>
              <a:t>命名实体识别就是要判断一个文本串是否代表一个命名实体，并确定它的类别。</a:t>
            </a:r>
            <a:endParaRPr lang="en-US" altLang="zh-CN" sz="2400" dirty="0"/>
          </a:p>
          <a:p>
            <a:pPr>
              <a:lnSpc>
                <a:spcPct val="80000"/>
              </a:lnSpc>
              <a:buClr>
                <a:schemeClr val="tx1"/>
              </a:buClr>
            </a:pPr>
            <a:endParaRPr lang="zh-CN" altLang="en-US" sz="2400" dirty="0"/>
          </a:p>
        </p:txBody>
      </p:sp>
      <p:sp>
        <p:nvSpPr>
          <p:cNvPr id="17412" name="Rectangle 4"/>
          <p:cNvSpPr>
            <a:spLocks noGrp="1" noChangeArrowheads="1"/>
          </p:cNvSpPr>
          <p:nvPr>
            <p:ph type="title"/>
          </p:nvPr>
        </p:nvSpPr>
        <p:spPr>
          <a:noFill/>
          <a:ln/>
        </p:spPr>
        <p:txBody>
          <a:bodyPr/>
          <a:lstStyle/>
          <a:p>
            <a:r>
              <a:rPr lang="en-US" altLang="zh-CN" sz="4000"/>
              <a:t>Information extraction</a:t>
            </a:r>
            <a:r>
              <a:rPr lang="zh-CN" altLang="en-US" sz="4000"/>
              <a:t>中的关键技术</a:t>
            </a:r>
          </a:p>
        </p:txBody>
      </p:sp>
    </p:spTree>
    <p:extLst>
      <p:ext uri="{BB962C8B-B14F-4D97-AF65-F5344CB8AC3E}">
        <p14:creationId xmlns:p14="http://schemas.microsoft.com/office/powerpoint/2010/main" val="184815819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949</TotalTime>
  <Words>3918</Words>
  <Application>Microsoft Office PowerPoint</Application>
  <PresentationFormat>全屏显示(4:3)</PresentationFormat>
  <Paragraphs>377</Paragraphs>
  <Slides>54</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63" baseType="lpstr">
      <vt:lpstr>-apple-system</vt:lpstr>
      <vt:lpstr>Zapf Dingbats</vt:lpstr>
      <vt:lpstr>宋体</vt:lpstr>
      <vt:lpstr>Arial</vt:lpstr>
      <vt:lpstr>Calibri</vt:lpstr>
      <vt:lpstr>Lucida Sans</vt:lpstr>
      <vt:lpstr>Times New Roman</vt:lpstr>
      <vt:lpstr>Office 主题</vt:lpstr>
      <vt:lpstr>公式</vt:lpstr>
      <vt:lpstr>第5讲  数据抽取与包装器 </vt:lpstr>
      <vt:lpstr>PowerPoint 演示文稿</vt:lpstr>
      <vt:lpstr>一、web 数据抽取 1.1 信息抽取 （Information Extraction: IE）</vt:lpstr>
      <vt:lpstr> 信息抽取 （Information Extraction: IE） </vt:lpstr>
      <vt:lpstr>  </vt:lpstr>
      <vt:lpstr>PowerPoint 演示文稿</vt:lpstr>
      <vt:lpstr>PowerPoint 演示文稿</vt:lpstr>
      <vt:lpstr>事件抽取</vt:lpstr>
      <vt:lpstr>Information extraction中的关键技术</vt:lpstr>
      <vt:lpstr>PowerPoint 演示文稿</vt:lpstr>
      <vt:lpstr>PowerPoint 演示文稿</vt:lpstr>
      <vt:lpstr>Information extraction中的关键技术</vt:lpstr>
      <vt:lpstr>Information extraction中的关键技术</vt:lpstr>
      <vt:lpstr>1.2 Web信息抽取 (Web Information Extraction；Web IE) </vt:lpstr>
      <vt:lpstr>PowerPoint 演示文稿</vt:lpstr>
      <vt:lpstr>PowerPoint 演示文稿</vt:lpstr>
      <vt:lpstr>Extracting Relation Triples from Text</vt:lpstr>
      <vt:lpstr>Databases of Wikipedia Relations</vt:lpstr>
      <vt:lpstr>1.3  Web数据抽取</vt:lpstr>
      <vt:lpstr>PowerPoint 演示文稿</vt:lpstr>
      <vt:lpstr>PowerPoint 演示文稿</vt:lpstr>
      <vt:lpstr>PowerPoint 演示文稿</vt:lpstr>
      <vt:lpstr>二、 Web数据抽取方法</vt:lpstr>
      <vt:lpstr>PowerPoint 演示文稿</vt:lpstr>
      <vt:lpstr>PowerPoint 演示文稿</vt:lpstr>
      <vt:lpstr>PowerPoint 演示文稿</vt:lpstr>
      <vt:lpstr>三、 Web 数据抽取评价标准</vt:lpstr>
      <vt:lpstr> F值(F-measure)</vt:lpstr>
      <vt:lpstr>PowerPoint 演示文稿</vt:lpstr>
      <vt:lpstr>四、 包装器</vt:lpstr>
      <vt:lpstr>包装器的核心</vt:lpstr>
      <vt:lpstr>4.1 基于分界符的规则</vt:lpstr>
      <vt:lpstr>4.2  基于树路径的规则</vt:lpstr>
      <vt:lpstr> 4.3 包装器与爬虫软件的不同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 SG-WRAP包装器</vt:lpstr>
      <vt:lpstr>5.1 包装器的生成</vt:lpstr>
      <vt:lpstr>SG-WRAP包装器生成主要包含三个模块:</vt:lpstr>
      <vt:lpstr>模式获取</vt:lpstr>
      <vt:lpstr>PowerPoint 演示文稿</vt:lpstr>
      <vt:lpstr>PowerPoint 演示文稿</vt:lpstr>
      <vt:lpstr>数据项的抽取</vt:lpstr>
      <vt:lpstr>PowerPoint 演示文稿</vt:lpstr>
      <vt:lpstr>SG-WRAP系统结构</vt:lpstr>
      <vt:lpstr>5.2 包装器的维护</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数据抽取 </dc:title>
  <dc:creator>lianli</dc:creator>
  <cp:lastModifiedBy>星宇 贾</cp:lastModifiedBy>
  <cp:revision>95</cp:revision>
  <dcterms:created xsi:type="dcterms:W3CDTF">2018-03-03T01:37:46Z</dcterms:created>
  <dcterms:modified xsi:type="dcterms:W3CDTF">2023-06-05T00:39:03Z</dcterms:modified>
</cp:coreProperties>
</file>